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59" r:id="rId6"/>
    <p:sldId id="269" r:id="rId7"/>
    <p:sldId id="261" r:id="rId8"/>
    <p:sldId id="263" r:id="rId9"/>
    <p:sldId id="273" r:id="rId10"/>
    <p:sldId id="275" r:id="rId11"/>
    <p:sldId id="264" r:id="rId12"/>
    <p:sldId id="278" r:id="rId13"/>
    <p:sldId id="274" r:id="rId14"/>
    <p:sldId id="271" r:id="rId15"/>
    <p:sldId id="270" r:id="rId16"/>
    <p:sldId id="262" r:id="rId17"/>
    <p:sldId id="276" r:id="rId18"/>
    <p:sldId id="266" r:id="rId19"/>
    <p:sldId id="279" r:id="rId20"/>
    <p:sldId id="281" r:id="rId21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06" autoAdjust="0"/>
    <p:restoredTop sz="92986" autoAdjust="0"/>
  </p:normalViewPr>
  <p:slideViewPr>
    <p:cSldViewPr>
      <p:cViewPr varScale="1">
        <p:scale>
          <a:sx n="120" d="100"/>
          <a:sy n="120" d="100"/>
        </p:scale>
        <p:origin x="-13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672" y="-96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98EA0A8-A6B3-4B80-8E51-D2C1791A1B02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EC6E038-9667-45EB-B0BA-EE59CA06C0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23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 slow, speak slow. Most probably, the students will have hard time in understanding my accents.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6E038-9667-45EB-B0BA-EE59CA06C00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6E038-9667-45EB-B0BA-EE59CA06C00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172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•"/>
            </a:pPr>
            <a:r>
              <a:rPr lang="de-DE" dirty="0" err="1" smtClean="0"/>
              <a:t>Explain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void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return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types</a:t>
            </a: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6E038-9667-45EB-B0BA-EE59CA06C00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02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charset="0"/>
              <a:buChar char=""/>
            </a:pPr>
            <a:r>
              <a:rPr lang="de-DE" dirty="0" smtClean="0"/>
              <a:t>4</a:t>
            </a:r>
          </a:p>
          <a:p>
            <a:pPr marL="0" indent="0">
              <a:buFont typeface="Symbol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6E038-9667-45EB-B0BA-EE59CA06C00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649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Output:</a:t>
            </a:r>
          </a:p>
          <a:p>
            <a:r>
              <a:rPr lang="de-DE" dirty="0" smtClean="0"/>
              <a:t>In</a:t>
            </a:r>
            <a:r>
              <a:rPr lang="de-DE" baseline="0" dirty="0" smtClean="0"/>
              <a:t> = 260</a:t>
            </a:r>
          </a:p>
          <a:p>
            <a:r>
              <a:rPr lang="de-DE" baseline="0" dirty="0" smtClean="0"/>
              <a:t>In2 = 4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6E038-9667-45EB-B0BA-EE59CA06C00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137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http://farm3.staticflickr.com/2584/4044330746_bdd7399b5b_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28448"/>
            <a:ext cx="9144000" cy="2743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219200"/>
            <a:ext cx="7772400" cy="14700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ctr">
              <a:defRPr b="1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2" name="Picture 2" descr="http://aesir-interactive.de/skins/ai_custom/rsc/img/projects/scchess/TUM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485" y="152400"/>
            <a:ext cx="2209800" cy="71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1" descr="https://www6.in.tum.de/pub/Internal/Logo/knoll-blue-r1l-en-300dpi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6200" y="-152400"/>
            <a:ext cx="4625818" cy="126205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8C85A1-7B3D-48A6-BF42-6702326C8110}" type="datetime1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3A6DB5-2F5F-4203-8D20-DC71001BBF0E}" type="datetime1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um_bu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6324600"/>
            <a:ext cx="9144000" cy="533400"/>
          </a:xfrm>
          <a:prstGeom prst="rect">
            <a:avLst/>
          </a:prstGeom>
        </p:spPr>
      </p:pic>
      <p:sp>
        <p:nvSpPr>
          <p:cNvPr id="13" name="Rectangle 5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0" y="228600"/>
            <a:ext cx="9144000" cy="914400"/>
          </a:xfrm>
          <a:prstGeom prst="rect">
            <a:avLst/>
          </a:prstGeom>
          <a:solidFill>
            <a:srgbClr val="DEDED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600" y="6416675"/>
            <a:ext cx="1981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algn="ctr"/>
            <a:r>
              <a:rPr lang="en-US" dirty="0" err="1" smtClean="0"/>
              <a:t>Kai.Huang@tum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72200" y="6416675"/>
            <a:ext cx="18288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algn="ctr"/>
            <a:fld id="{B6F15528-21DE-4FAA-801E-634DDDAF4B2B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7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1860" y="6296610"/>
            <a:ext cx="813540" cy="561390"/>
          </a:xfrm>
          <a:prstGeom prst="rect">
            <a:avLst/>
          </a:prstGeom>
          <a:noFill/>
        </p:spPr>
      </p:pic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63246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Placeholder 1"/>
          <p:cNvSpPr>
            <a:spLocks noGrp="1"/>
          </p:cNvSpPr>
          <p:nvPr userDrawn="1">
            <p:ph type="title"/>
          </p:nvPr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800" b="1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tum_top_1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38734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459394-D483-4A2B-9C82-392E9346CE41}" type="datetime1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0" y="228600"/>
            <a:ext cx="9144000" cy="914400"/>
          </a:xfrm>
          <a:prstGeom prst="rect">
            <a:avLst/>
          </a:prstGeom>
          <a:solidFill>
            <a:srgbClr val="DEDED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06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F6DF9CD-1A54-4CE0-8046-53A493BD6EBA}" type="datetime1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tum_bu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6324600"/>
            <a:ext cx="9144000" cy="533400"/>
          </a:xfrm>
          <a:prstGeom prst="rect">
            <a:avLst/>
          </a:prstGeom>
        </p:spPr>
      </p:pic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1860" y="6296610"/>
            <a:ext cx="813540" cy="561390"/>
          </a:xfrm>
          <a:prstGeom prst="rect">
            <a:avLst/>
          </a:prstGeom>
          <a:noFill/>
        </p:spPr>
      </p:pic>
      <p:pic>
        <p:nvPicPr>
          <p:cNvPr id="10" name="Picture 8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63246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tum_top_1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380999"/>
          </a:xfrm>
          <a:prstGeom prst="rect">
            <a:avLst/>
          </a:prstGeom>
        </p:spPr>
      </p:pic>
      <p:sp>
        <p:nvSpPr>
          <p:cNvPr id="12" name="Title Placeholder 1"/>
          <p:cNvSpPr txBox="1">
            <a:spLocks/>
          </p:cNvSpPr>
          <p:nvPr userDrawn="1"/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800" b="1">
                <a:solidFill>
                  <a:srgbClr val="7030A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1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0" y="228600"/>
            <a:ext cx="9144000" cy="914400"/>
          </a:xfrm>
          <a:prstGeom prst="rect">
            <a:avLst/>
          </a:prstGeom>
          <a:solidFill>
            <a:srgbClr val="DEDED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pic>
        <p:nvPicPr>
          <p:cNvPr id="11" name="Picture 10" descr="tum_bu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6324600"/>
            <a:ext cx="9144000" cy="533400"/>
          </a:xfrm>
          <a:prstGeom prst="rect">
            <a:avLst/>
          </a:prstGeom>
        </p:spPr>
      </p:pic>
      <p:pic>
        <p:nvPicPr>
          <p:cNvPr id="12" name="Picture 7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1860" y="6296610"/>
            <a:ext cx="813540" cy="561390"/>
          </a:xfrm>
          <a:prstGeom prst="rect">
            <a:avLst/>
          </a:prstGeom>
          <a:noFill/>
        </p:spPr>
      </p:pic>
      <p:pic>
        <p:nvPicPr>
          <p:cNvPr id="13" name="Picture 8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63246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tum_top_1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38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1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4040188" cy="6397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4144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19200"/>
            <a:ext cx="4041775" cy="63976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200"/>
            <a:ext cx="4041775" cy="4144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84E28CFE-C312-41AC-8486-44B0F0CF9E2C}" type="datetime1">
              <a:rPr lang="en-US" smtClean="0"/>
              <a:pPr/>
              <a:t>11/5/2013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err="1" smtClean="0"/>
              <a:t>Kai.Huang@tum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BF8AA19-4C96-470D-8883-51962896AF95}" type="datetime1">
              <a:rPr lang="en-US" smtClean="0"/>
              <a:pPr/>
              <a:t>11/5/2013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95267B-2748-4AF0-B3C8-7FE373CF37C8}" type="datetime1">
              <a:rPr lang="en-US" smtClean="0"/>
              <a:pPr/>
              <a:t>11/5/2013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FBFA45-36AD-4652-8EA1-4975A5A4D76E}" type="datetime1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0D80DB-C2C7-443A-915C-2CC17F74EB69}" type="datetime1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tonmat.net/blog/low-level-bit-hacks-you-absolutely-must-know" TargetMode="External"/><Relationship Id="rId2" Type="http://schemas.openxmlformats.org/officeDocument/2006/relationships/hyperlink" Target="http://graphics.stanford.edu/~seander/bithacks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524000" y="3733800"/>
            <a:ext cx="6172200" cy="533400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lvl="0" algn="ctr">
              <a:buNone/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Kai Huang, </a:t>
            </a:r>
            <a:r>
              <a:rPr lang="en-US" b="1" u="sng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Sebastian Klose</a:t>
            </a: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Gang Chen, </a:t>
            </a:r>
            <a:r>
              <a:rPr lang="en-US" b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Hardik</a:t>
            </a: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Shah</a:t>
            </a:r>
            <a:endParaRPr lang="en-US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-228600" y="1447800"/>
            <a:ext cx="9525000" cy="2133600"/>
          </a:xfrm>
        </p:spPr>
        <p:txBody>
          <a:bodyPr/>
          <a:lstStyle/>
          <a:p>
            <a:r>
              <a:rPr lang="en-US" sz="3600" dirty="0" smtClean="0"/>
              <a:t>C-Programming </a:t>
            </a:r>
            <a:br>
              <a:rPr lang="en-US" sz="3600" dirty="0" smtClean="0"/>
            </a:br>
            <a:r>
              <a:rPr lang="en-US" sz="3600" dirty="0" smtClean="0"/>
              <a:t>Refresher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838200"/>
          </a:xfrm>
        </p:spPr>
        <p:txBody>
          <a:bodyPr/>
          <a:lstStyle/>
          <a:p>
            <a:r>
              <a:rPr lang="de-DE" dirty="0" err="1" smtClean="0"/>
              <a:t>What‘s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following</a:t>
            </a:r>
            <a:r>
              <a:rPr lang="de-DE" dirty="0" smtClean="0"/>
              <a:t> </a:t>
            </a:r>
            <a:r>
              <a:rPr lang="de-DE" dirty="0" err="1" smtClean="0"/>
              <a:t>program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10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Type Overflow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1676400" y="1905000"/>
            <a:ext cx="5638800" cy="381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rgbClr val="165DC2"/>
                </a:solidFill>
                <a:latin typeface="Courier"/>
              </a:rPr>
              <a:t>#</a:t>
            </a:r>
            <a:r>
              <a:rPr lang="de-DE" sz="1400" dirty="0" err="1">
                <a:solidFill>
                  <a:srgbClr val="165DC2"/>
                </a:solidFill>
                <a:latin typeface="Courier"/>
              </a:rPr>
              <a:t>include</a:t>
            </a:r>
            <a:r>
              <a:rPr lang="de-DE" sz="1400" dirty="0">
                <a:solidFill>
                  <a:srgbClr val="165DC2"/>
                </a:solidFill>
                <a:latin typeface="Courier"/>
              </a:rPr>
              <a:t> </a:t>
            </a:r>
            <a:r>
              <a:rPr lang="de-DE" sz="1400" dirty="0">
                <a:solidFill>
                  <a:srgbClr val="3A5C78"/>
                </a:solidFill>
                <a:latin typeface="Courier"/>
              </a:rPr>
              <a:t>&lt;</a:t>
            </a:r>
            <a:r>
              <a:rPr lang="de-DE" sz="1400" dirty="0" err="1">
                <a:solidFill>
                  <a:srgbClr val="3A5C78"/>
                </a:solidFill>
                <a:latin typeface="Courier"/>
              </a:rPr>
              <a:t>stdio.h</a:t>
            </a:r>
            <a:r>
              <a:rPr lang="de-DE" sz="1400" dirty="0">
                <a:solidFill>
                  <a:srgbClr val="3A5C78"/>
                </a:solidFill>
                <a:latin typeface="Courier"/>
              </a:rPr>
              <a:t>&gt;</a:t>
            </a:r>
            <a:endParaRPr lang="de-DE" sz="1400" dirty="0">
              <a:solidFill>
                <a:prstClr val="black"/>
              </a:solidFill>
              <a:latin typeface="Courier"/>
            </a:endParaRPr>
          </a:p>
          <a:p>
            <a:r>
              <a:rPr lang="de-DE" sz="1400" dirty="0">
                <a:solidFill>
                  <a:srgbClr val="165DC2"/>
                </a:solidFill>
                <a:latin typeface="Courier"/>
              </a:rPr>
              <a:t>#</a:t>
            </a:r>
            <a:r>
              <a:rPr lang="de-DE" sz="1400" dirty="0" err="1">
                <a:solidFill>
                  <a:srgbClr val="165DC2"/>
                </a:solidFill>
                <a:latin typeface="Courier"/>
              </a:rPr>
              <a:t>include</a:t>
            </a:r>
            <a:r>
              <a:rPr lang="de-DE" sz="1400" dirty="0">
                <a:solidFill>
                  <a:srgbClr val="165DC2"/>
                </a:solidFill>
                <a:latin typeface="Courier"/>
              </a:rPr>
              <a:t> </a:t>
            </a:r>
            <a:r>
              <a:rPr lang="de-DE" sz="1400" dirty="0">
                <a:solidFill>
                  <a:srgbClr val="3A5C78"/>
                </a:solidFill>
                <a:latin typeface="Courier"/>
              </a:rPr>
              <a:t>&lt;</a:t>
            </a:r>
            <a:r>
              <a:rPr lang="de-DE" sz="1400" dirty="0" err="1">
                <a:solidFill>
                  <a:srgbClr val="3A5C78"/>
                </a:solidFill>
                <a:latin typeface="Courier"/>
              </a:rPr>
              <a:t>inttypes.h</a:t>
            </a:r>
            <a:r>
              <a:rPr lang="de-DE" sz="1400" dirty="0">
                <a:solidFill>
                  <a:srgbClr val="3A5C78"/>
                </a:solidFill>
                <a:latin typeface="Courier"/>
              </a:rPr>
              <a:t>&gt;</a:t>
            </a:r>
            <a:endParaRPr lang="de-DE" sz="1400" dirty="0">
              <a:solidFill>
                <a:prstClr val="black"/>
              </a:solidFill>
              <a:latin typeface="Courier"/>
            </a:endParaRPr>
          </a:p>
          <a:p>
            <a:endParaRPr lang="de-DE" sz="1400" dirty="0">
              <a:solidFill>
                <a:prstClr val="black"/>
              </a:solidFill>
              <a:latin typeface="Courier"/>
            </a:endParaRPr>
          </a:p>
          <a:p>
            <a:r>
              <a:rPr lang="de-DE" sz="14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de-DE" sz="14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400" dirty="0" err="1">
                <a:solidFill>
                  <a:prstClr val="black"/>
                </a:solidFill>
                <a:latin typeface="Courier"/>
              </a:rPr>
              <a:t>main</a:t>
            </a:r>
            <a:r>
              <a:rPr lang="de-DE" sz="14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de-DE" sz="14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de-DE" sz="14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400" dirty="0" err="1">
                <a:solidFill>
                  <a:prstClr val="black"/>
                </a:solidFill>
                <a:latin typeface="Courier"/>
              </a:rPr>
              <a:t>argc</a:t>
            </a:r>
            <a:r>
              <a:rPr lang="de-DE" sz="1400" dirty="0">
                <a:solidFill>
                  <a:prstClr val="black"/>
                </a:solidFill>
                <a:latin typeface="Courier"/>
              </a:rPr>
              <a:t>, </a:t>
            </a:r>
            <a:r>
              <a:rPr lang="de-DE" sz="1400" b="1" dirty="0" err="1">
                <a:solidFill>
                  <a:srgbClr val="107C03"/>
                </a:solidFill>
                <a:latin typeface="Courier-Bold"/>
              </a:rPr>
              <a:t>char</a:t>
            </a:r>
            <a:r>
              <a:rPr lang="de-DE" sz="1400" dirty="0">
                <a:solidFill>
                  <a:prstClr val="black"/>
                </a:solidFill>
                <a:latin typeface="Courier"/>
              </a:rPr>
              <a:t>* </a:t>
            </a:r>
            <a:r>
              <a:rPr lang="de-DE" sz="1400" dirty="0" err="1">
                <a:solidFill>
                  <a:prstClr val="black"/>
                </a:solidFill>
                <a:latin typeface="Courier"/>
              </a:rPr>
              <a:t>argv</a:t>
            </a:r>
            <a:r>
              <a:rPr lang="de-DE" sz="1400" dirty="0">
                <a:solidFill>
                  <a:prstClr val="black"/>
                </a:solidFill>
                <a:latin typeface="Courier"/>
              </a:rPr>
              <a:t>[] )</a:t>
            </a:r>
          </a:p>
          <a:p>
            <a:r>
              <a:rPr lang="de-DE" sz="1400" dirty="0">
                <a:solidFill>
                  <a:prstClr val="black"/>
                </a:solidFill>
                <a:latin typeface="Courier"/>
              </a:rPr>
              <a:t>{</a:t>
            </a:r>
          </a:p>
          <a:p>
            <a:r>
              <a:rPr lang="nl-NL" sz="14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nl-NL" sz="1400" b="1" dirty="0">
                <a:solidFill>
                  <a:srgbClr val="107C03"/>
                </a:solidFill>
                <a:latin typeface="Courier-Bold"/>
              </a:rPr>
              <a:t>uint8_t</a:t>
            </a:r>
            <a:r>
              <a:rPr lang="nl-NL" sz="1400" dirty="0">
                <a:solidFill>
                  <a:prstClr val="black"/>
                </a:solidFill>
                <a:latin typeface="Courier"/>
              </a:rPr>
              <a:t> ui8 = </a:t>
            </a:r>
            <a:r>
              <a:rPr lang="nl-NL" sz="14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nl-NL" sz="14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fr-FR" sz="14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fr-FR" sz="14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fr-FR" sz="1400" dirty="0">
                <a:solidFill>
                  <a:prstClr val="black"/>
                </a:solidFill>
                <a:latin typeface="Courier"/>
              </a:rPr>
              <a:t> i;</a:t>
            </a:r>
          </a:p>
          <a:p>
            <a:endParaRPr lang="fr-FR" sz="1400" dirty="0">
              <a:solidFill>
                <a:prstClr val="black"/>
              </a:solidFill>
              <a:latin typeface="Courier"/>
            </a:endParaRPr>
          </a:p>
          <a:p>
            <a:r>
              <a:rPr lang="fr-FR" sz="14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fr-FR" sz="1400" b="1" dirty="0">
                <a:solidFill>
                  <a:srgbClr val="9E1C4E"/>
                </a:solidFill>
                <a:latin typeface="Courier-Bold"/>
              </a:rPr>
              <a:t>for</a:t>
            </a:r>
            <a:r>
              <a:rPr lang="fr-FR" sz="1400" dirty="0">
                <a:solidFill>
                  <a:prstClr val="black"/>
                </a:solidFill>
                <a:latin typeface="Courier"/>
              </a:rPr>
              <a:t>( i = </a:t>
            </a:r>
            <a:r>
              <a:rPr lang="fr-FR" sz="14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fr-FR" sz="1400" dirty="0">
                <a:solidFill>
                  <a:prstClr val="black"/>
                </a:solidFill>
                <a:latin typeface="Courier"/>
              </a:rPr>
              <a:t>; i &lt; </a:t>
            </a:r>
            <a:r>
              <a:rPr lang="fr-FR" sz="1400" dirty="0">
                <a:solidFill>
                  <a:srgbClr val="FC7808"/>
                </a:solidFill>
                <a:latin typeface="Courier"/>
              </a:rPr>
              <a:t>260</a:t>
            </a:r>
            <a:r>
              <a:rPr lang="fr-FR" sz="1400" dirty="0">
                <a:solidFill>
                  <a:prstClr val="black"/>
                </a:solidFill>
                <a:latin typeface="Courier"/>
              </a:rPr>
              <a:t>; i++ )</a:t>
            </a:r>
          </a:p>
          <a:p>
            <a:r>
              <a:rPr lang="nl-NL" sz="1400" dirty="0">
                <a:solidFill>
                  <a:prstClr val="black"/>
                </a:solidFill>
                <a:latin typeface="Courier"/>
              </a:rPr>
              <a:t>        ui8++;</a:t>
            </a:r>
          </a:p>
          <a:p>
            <a:endParaRPr lang="nl-NL" sz="1400" dirty="0">
              <a:solidFill>
                <a:prstClr val="black"/>
              </a:solidFill>
              <a:latin typeface="Courier"/>
            </a:endParaRPr>
          </a:p>
          <a:p>
            <a:r>
              <a:rPr lang="ro-RO" sz="1400" dirty="0">
                <a:solidFill>
                  <a:prstClr val="black"/>
                </a:solidFill>
                <a:latin typeface="Courier"/>
              </a:rPr>
              <a:t>    printf( </a:t>
            </a:r>
            <a:r>
              <a:rPr lang="ro-RO" sz="1400" dirty="0">
                <a:solidFill>
                  <a:srgbClr val="3A5C78"/>
                </a:solidFill>
                <a:latin typeface="Courier"/>
              </a:rPr>
              <a:t>"i   = </a:t>
            </a:r>
            <a:r>
              <a:rPr lang="ro-RO" sz="1400" dirty="0">
                <a:solidFill>
                  <a:srgbClr val="7500DB"/>
                </a:solidFill>
                <a:latin typeface="Courier"/>
              </a:rPr>
              <a:t>%d\n</a:t>
            </a:r>
            <a:r>
              <a:rPr lang="ro-RO" sz="14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ro-RO" sz="1400" dirty="0">
                <a:solidFill>
                  <a:prstClr val="black"/>
                </a:solidFill>
                <a:latin typeface="Courier"/>
              </a:rPr>
              <a:t>, i );</a:t>
            </a:r>
          </a:p>
          <a:p>
            <a:r>
              <a:rPr lang="nl-NL" sz="14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nl-NL" sz="1400" dirty="0" err="1">
                <a:solidFill>
                  <a:prstClr val="black"/>
                </a:solidFill>
                <a:latin typeface="Courier"/>
              </a:rPr>
              <a:t>printf</a:t>
            </a:r>
            <a:r>
              <a:rPr lang="nl-NL" sz="14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nl-NL" sz="1400" dirty="0">
                <a:solidFill>
                  <a:srgbClr val="3A5C78"/>
                </a:solidFill>
                <a:latin typeface="Courier"/>
              </a:rPr>
              <a:t>"ui8 = </a:t>
            </a:r>
            <a:r>
              <a:rPr lang="nl-NL" sz="1400" dirty="0">
                <a:solidFill>
                  <a:srgbClr val="7500DB"/>
                </a:solidFill>
                <a:latin typeface="Courier"/>
              </a:rPr>
              <a:t>%d\n</a:t>
            </a:r>
            <a:r>
              <a:rPr lang="nl-NL" sz="14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nl-NL" sz="1400" dirty="0">
                <a:solidFill>
                  <a:prstClr val="black"/>
                </a:solidFill>
                <a:latin typeface="Courier"/>
              </a:rPr>
              <a:t>, ui8 );</a:t>
            </a:r>
          </a:p>
          <a:p>
            <a:endParaRPr lang="nl-NL" sz="1400" dirty="0">
              <a:solidFill>
                <a:prstClr val="black"/>
              </a:solidFill>
              <a:latin typeface="Courier"/>
            </a:endParaRPr>
          </a:p>
          <a:p>
            <a:r>
              <a:rPr lang="is-IS" sz="14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is-IS" sz="1400" b="1" dirty="0">
                <a:solidFill>
                  <a:srgbClr val="9E1C4E"/>
                </a:solidFill>
                <a:latin typeface="Courier-Bold"/>
              </a:rPr>
              <a:t>return</a:t>
            </a:r>
            <a:r>
              <a:rPr lang="is-IS" sz="1400" dirty="0">
                <a:solidFill>
                  <a:prstClr val="black"/>
                </a:solidFill>
                <a:latin typeface="Courier"/>
              </a:rPr>
              <a:t> </a:t>
            </a:r>
            <a:r>
              <a:rPr lang="is-IS" sz="14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is-IS" sz="14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is-IS" sz="1400" dirty="0">
                <a:solidFill>
                  <a:prstClr val="black"/>
                </a:solidFill>
                <a:latin typeface="Courier"/>
              </a:rPr>
              <a:t>}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96026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Convert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type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another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r>
              <a:rPr lang="de-DE" dirty="0" smtClean="0"/>
              <a:t>Casting a „</a:t>
            </a:r>
            <a:r>
              <a:rPr lang="de-DE" dirty="0" err="1" smtClean="0"/>
              <a:t>smaller</a:t>
            </a:r>
            <a:r>
              <a:rPr lang="de-DE" dirty="0" smtClean="0"/>
              <a:t>“ type </a:t>
            </a:r>
            <a:r>
              <a:rPr lang="de-DE" dirty="0" err="1" smtClean="0"/>
              <a:t>to</a:t>
            </a:r>
            <a:r>
              <a:rPr lang="de-DE" dirty="0" smtClean="0"/>
              <a:t> a „</a:t>
            </a:r>
            <a:r>
              <a:rPr lang="de-DE" dirty="0" err="1" smtClean="0"/>
              <a:t>bigger</a:t>
            </a:r>
            <a:r>
              <a:rPr lang="de-DE" dirty="0" smtClean="0"/>
              <a:t>“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fine</a:t>
            </a:r>
            <a:endParaRPr lang="de-DE" dirty="0"/>
          </a:p>
          <a:p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type </a:t>
            </a:r>
            <a:r>
              <a:rPr lang="de-DE" dirty="0" err="1" smtClean="0"/>
              <a:t>can‘t</a:t>
            </a:r>
            <a:r>
              <a:rPr lang="de-DE" dirty="0" smtClean="0"/>
              <a:t> hold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, </a:t>
            </a:r>
            <a:r>
              <a:rPr lang="de-DE" dirty="0" err="1" smtClean="0"/>
              <a:t>it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truncated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11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Casting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14400" y="1905000"/>
            <a:ext cx="66294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err="1">
                <a:solidFill>
                  <a:srgbClr val="008000"/>
                </a:solidFill>
                <a:latin typeface="Courier"/>
              </a:rPr>
              <a:t>type_a</a:t>
            </a:r>
            <a:r>
              <a:rPr lang="de-DE" sz="1400" dirty="0">
                <a:solidFill>
                  <a:srgbClr val="008000"/>
                </a:solidFill>
                <a:latin typeface="Courier"/>
              </a:rPr>
              <a:t> </a:t>
            </a:r>
            <a:r>
              <a:rPr lang="de-DE" sz="1400" dirty="0">
                <a:solidFill>
                  <a:prstClr val="black"/>
                </a:solidFill>
                <a:latin typeface="Courier"/>
              </a:rPr>
              <a:t>a = ( </a:t>
            </a:r>
            <a:r>
              <a:rPr lang="de-DE" sz="1400" b="1" dirty="0" err="1">
                <a:solidFill>
                  <a:srgbClr val="008000"/>
                </a:solidFill>
                <a:latin typeface="Courier"/>
              </a:rPr>
              <a:t>type_b</a:t>
            </a:r>
            <a:r>
              <a:rPr lang="de-DE" sz="1400" dirty="0">
                <a:solidFill>
                  <a:srgbClr val="008000"/>
                </a:solidFill>
                <a:latin typeface="Courier"/>
              </a:rPr>
              <a:t> </a:t>
            </a:r>
            <a:r>
              <a:rPr lang="de-DE" sz="1400" dirty="0">
                <a:solidFill>
                  <a:prstClr val="black"/>
                </a:solidFill>
                <a:latin typeface="Courier"/>
              </a:rPr>
              <a:t>)b;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914400" y="4267200"/>
            <a:ext cx="6629400" cy="190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err="1">
                <a:solidFill>
                  <a:srgbClr val="107C03"/>
                </a:solidFill>
                <a:latin typeface="Courier-Bold"/>
              </a:rPr>
              <a:t>void</a:t>
            </a:r>
            <a:r>
              <a:rPr lang="de-DE" sz="14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400" dirty="0" err="1">
                <a:solidFill>
                  <a:prstClr val="black"/>
                </a:solidFill>
                <a:latin typeface="Courier"/>
              </a:rPr>
              <a:t>casts</a:t>
            </a:r>
            <a:r>
              <a:rPr lang="de-DE" sz="1400" dirty="0">
                <a:solidFill>
                  <a:prstClr val="black"/>
                </a:solidFill>
                <a:latin typeface="Courier"/>
              </a:rPr>
              <a:t>()</a:t>
            </a:r>
          </a:p>
          <a:p>
            <a:r>
              <a:rPr lang="de-DE" sz="1400" dirty="0">
                <a:solidFill>
                  <a:prstClr val="black"/>
                </a:solidFill>
                <a:latin typeface="Courier"/>
              </a:rPr>
              <a:t>{</a:t>
            </a:r>
          </a:p>
          <a:p>
            <a:r>
              <a:rPr lang="ro-RO" sz="14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ro-RO" sz="1400" b="1" dirty="0">
                <a:solidFill>
                  <a:srgbClr val="107C03"/>
                </a:solidFill>
                <a:latin typeface="Courier-Bold"/>
              </a:rPr>
              <a:t>float</a:t>
            </a:r>
            <a:r>
              <a:rPr lang="ro-RO" sz="1400" dirty="0">
                <a:solidFill>
                  <a:prstClr val="black"/>
                </a:solidFill>
                <a:latin typeface="Courier"/>
              </a:rPr>
              <a:t>   fl = </a:t>
            </a:r>
            <a:r>
              <a:rPr lang="ro-RO" sz="1400" dirty="0">
                <a:solidFill>
                  <a:srgbClr val="FC7808"/>
                </a:solidFill>
                <a:latin typeface="Courier"/>
              </a:rPr>
              <a:t>260.1234f</a:t>
            </a:r>
            <a:r>
              <a:rPr lang="ro-RO" sz="14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en-US" sz="14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14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en-US" sz="1400" dirty="0">
                <a:solidFill>
                  <a:prstClr val="black"/>
                </a:solidFill>
                <a:latin typeface="Courier"/>
              </a:rPr>
              <a:t>     in = ( </a:t>
            </a:r>
            <a:r>
              <a:rPr lang="en-US" sz="14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en-US" sz="1400" dirty="0">
                <a:solidFill>
                  <a:prstClr val="black"/>
                </a:solidFill>
                <a:latin typeface="Courier"/>
              </a:rPr>
              <a:t> )</a:t>
            </a:r>
            <a:r>
              <a:rPr lang="en-US" sz="1400" dirty="0" err="1">
                <a:solidFill>
                  <a:prstClr val="black"/>
                </a:solidFill>
                <a:latin typeface="Courier"/>
              </a:rPr>
              <a:t>fl</a:t>
            </a:r>
            <a:r>
              <a:rPr lang="en-US" sz="14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nl-NL" sz="14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nl-NL" sz="1400" b="1" dirty="0">
                <a:solidFill>
                  <a:srgbClr val="107C03"/>
                </a:solidFill>
                <a:latin typeface="Courier-Bold"/>
              </a:rPr>
              <a:t>uint8_t</a:t>
            </a:r>
            <a:r>
              <a:rPr lang="nl-NL" sz="1400" dirty="0">
                <a:solidFill>
                  <a:prstClr val="black"/>
                </a:solidFill>
                <a:latin typeface="Courier"/>
              </a:rPr>
              <a:t> in2 = ( </a:t>
            </a:r>
            <a:r>
              <a:rPr lang="nl-NL" sz="1400" b="1" dirty="0">
                <a:solidFill>
                  <a:srgbClr val="107C03"/>
                </a:solidFill>
                <a:latin typeface="Courier-Bold"/>
              </a:rPr>
              <a:t>uint8_t</a:t>
            </a:r>
            <a:r>
              <a:rPr lang="nl-NL" sz="1400" dirty="0">
                <a:solidFill>
                  <a:prstClr val="black"/>
                </a:solidFill>
                <a:latin typeface="Courier"/>
              </a:rPr>
              <a:t> )</a:t>
            </a:r>
            <a:r>
              <a:rPr lang="nl-NL" sz="1400" dirty="0" err="1">
                <a:solidFill>
                  <a:prstClr val="black"/>
                </a:solidFill>
                <a:latin typeface="Courier"/>
              </a:rPr>
              <a:t>fl</a:t>
            </a:r>
            <a:r>
              <a:rPr lang="nl-NL" sz="14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endParaRPr lang="nl-NL" sz="1400" dirty="0">
              <a:solidFill>
                <a:prstClr val="black"/>
              </a:solidFill>
              <a:latin typeface="Courier"/>
            </a:endParaRPr>
          </a:p>
          <a:p>
            <a:r>
              <a:rPr lang="ro-RO" sz="1400" dirty="0">
                <a:solidFill>
                  <a:prstClr val="black"/>
                </a:solidFill>
                <a:latin typeface="Courier"/>
              </a:rPr>
              <a:t>    printf( </a:t>
            </a:r>
            <a:r>
              <a:rPr lang="ro-RO" sz="1400" dirty="0">
                <a:solidFill>
                  <a:srgbClr val="3A5C78"/>
                </a:solidFill>
                <a:latin typeface="Courier"/>
              </a:rPr>
              <a:t>"in = </a:t>
            </a:r>
            <a:r>
              <a:rPr lang="ro-RO" sz="1400" dirty="0">
                <a:solidFill>
                  <a:srgbClr val="7500DB"/>
                </a:solidFill>
                <a:latin typeface="Courier"/>
              </a:rPr>
              <a:t>%d\n</a:t>
            </a:r>
            <a:r>
              <a:rPr lang="ro-RO" sz="1400" dirty="0">
                <a:solidFill>
                  <a:srgbClr val="3A5C78"/>
                </a:solidFill>
                <a:latin typeface="Courier"/>
              </a:rPr>
              <a:t>in2 = </a:t>
            </a:r>
            <a:r>
              <a:rPr lang="ro-RO" sz="1400" dirty="0">
                <a:solidFill>
                  <a:srgbClr val="7500DB"/>
                </a:solidFill>
                <a:latin typeface="Courier"/>
              </a:rPr>
              <a:t>%d\n</a:t>
            </a:r>
            <a:r>
              <a:rPr lang="ro-RO" sz="14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ro-RO" sz="1400" dirty="0">
                <a:solidFill>
                  <a:prstClr val="black"/>
                </a:solidFill>
                <a:latin typeface="Courier"/>
              </a:rPr>
              <a:t>, in, in2 );</a:t>
            </a:r>
          </a:p>
          <a:p>
            <a:r>
              <a:rPr lang="ro-RO" sz="1400" dirty="0">
                <a:solidFill>
                  <a:prstClr val="black"/>
                </a:solidFill>
                <a:latin typeface="Courier"/>
              </a:rPr>
              <a:t>}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9" name="Richtungspfeil 8"/>
          <p:cNvSpPr/>
          <p:nvPr/>
        </p:nvSpPr>
        <p:spPr>
          <a:xfrm flipH="1">
            <a:off x="5486400" y="5181600"/>
            <a:ext cx="3657600" cy="3048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b</a:t>
            </a:r>
            <a:r>
              <a:rPr lang="de-DE" sz="1600" dirty="0" err="1" smtClean="0"/>
              <a:t>e</a:t>
            </a:r>
            <a:r>
              <a:rPr lang="de-DE" sz="1600" dirty="0" smtClean="0"/>
              <a:t> </a:t>
            </a:r>
            <a:r>
              <a:rPr lang="de-DE" sz="1600" dirty="0" err="1" smtClean="0"/>
              <a:t>careful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</a:t>
            </a:r>
            <a:r>
              <a:rPr lang="de-DE" sz="1600" dirty="0" err="1" smtClean="0"/>
              <a:t>signed</a:t>
            </a:r>
            <a:r>
              <a:rPr lang="de-DE" sz="1600" dirty="0" smtClean="0"/>
              <a:t>/</a:t>
            </a:r>
            <a:r>
              <a:rPr lang="de-DE" sz="1600" dirty="0" err="1" smtClean="0"/>
              <a:t>unsigned</a:t>
            </a:r>
            <a:r>
              <a:rPr lang="de-DE" sz="1600" dirty="0" smtClean="0"/>
              <a:t> </a:t>
            </a:r>
            <a:r>
              <a:rPr lang="de-DE" sz="1600" dirty="0" err="1" smtClean="0"/>
              <a:t>types</a:t>
            </a:r>
            <a:r>
              <a:rPr lang="de-DE" sz="1600" dirty="0" smtClean="0"/>
              <a:t>!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53483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Reference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memory</a:t>
            </a:r>
            <a:r>
              <a:rPr lang="de-DE" dirty="0" smtClean="0"/>
              <a:t> </a:t>
            </a:r>
            <a:r>
              <a:rPr lang="de-DE" dirty="0" err="1" smtClean="0"/>
              <a:t>location</a:t>
            </a:r>
            <a:r>
              <a:rPr lang="de-DE" dirty="0" smtClean="0"/>
              <a:t>: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smtClean="0"/>
              <a:t>„&amp;“ </a:t>
            </a:r>
            <a:r>
              <a:rPr lang="de-DE" dirty="0" err="1" smtClean="0"/>
              <a:t>address</a:t>
            </a:r>
            <a:r>
              <a:rPr lang="de-DE" dirty="0" smtClean="0"/>
              <a:t> </a:t>
            </a:r>
            <a:r>
              <a:rPr lang="de-DE" dirty="0" err="1" smtClean="0"/>
              <a:t>operator</a:t>
            </a:r>
            <a:endParaRPr lang="de-DE" dirty="0" smtClean="0"/>
          </a:p>
          <a:p>
            <a:r>
              <a:rPr lang="de-DE" dirty="0" smtClean="0"/>
              <a:t>„*“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dereference</a:t>
            </a:r>
            <a:r>
              <a:rPr lang="de-DE" dirty="0" smtClean="0"/>
              <a:t> a </a:t>
            </a:r>
            <a:r>
              <a:rPr lang="de-DE" dirty="0" err="1" smtClean="0"/>
              <a:t>pointer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>
                <a:sym typeface="Wingdings"/>
              </a:rPr>
              <a:t> </a:t>
            </a:r>
            <a:r>
              <a:rPr lang="de-DE" dirty="0" err="1" smtClean="0">
                <a:sym typeface="Wingdings"/>
              </a:rPr>
              <a:t>access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the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pointed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data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12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Pointers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14400" y="1905000"/>
            <a:ext cx="66294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err="1">
                <a:solidFill>
                  <a:srgbClr val="008000"/>
                </a:solidFill>
                <a:latin typeface="Courier"/>
              </a:rPr>
              <a:t>i</a:t>
            </a:r>
            <a:r>
              <a:rPr lang="de-DE" sz="1400" b="1" dirty="0" err="1" smtClean="0">
                <a:solidFill>
                  <a:srgbClr val="008000"/>
                </a:solidFill>
                <a:latin typeface="Courier"/>
              </a:rPr>
              <a:t>nt</a:t>
            </a:r>
            <a:r>
              <a:rPr lang="de-DE" sz="1400" b="1" dirty="0" smtClean="0">
                <a:solidFill>
                  <a:srgbClr val="008000"/>
                </a:solidFill>
                <a:latin typeface="Courier"/>
              </a:rPr>
              <a:t> </a:t>
            </a:r>
            <a:r>
              <a:rPr lang="de-DE" sz="1400" b="1" dirty="0" smtClean="0">
                <a:solidFill>
                  <a:srgbClr val="000000"/>
                </a:solidFill>
                <a:latin typeface="Courier"/>
              </a:rPr>
              <a:t>b</a:t>
            </a:r>
            <a:r>
              <a:rPr lang="de-DE" sz="1400" b="1" dirty="0" smtClean="0">
                <a:solidFill>
                  <a:srgbClr val="008000"/>
                </a:solidFill>
                <a:latin typeface="Courier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latin typeface="Courier"/>
              </a:rPr>
              <a:t>=</a:t>
            </a:r>
            <a:r>
              <a:rPr lang="de-DE" sz="1400" b="1" dirty="0" smtClean="0">
                <a:solidFill>
                  <a:srgbClr val="008000"/>
                </a:solidFill>
                <a:latin typeface="Courier"/>
              </a:rPr>
              <a:t> </a:t>
            </a:r>
            <a:r>
              <a:rPr lang="de-DE" sz="1400" dirty="0" smtClean="0">
                <a:solidFill>
                  <a:schemeClr val="tx1"/>
                </a:solidFill>
                <a:latin typeface="Courier"/>
              </a:rPr>
              <a:t>10</a:t>
            </a:r>
            <a:r>
              <a:rPr lang="de-DE" sz="1400" b="1" dirty="0" smtClean="0">
                <a:solidFill>
                  <a:srgbClr val="008000"/>
                </a:solidFill>
                <a:latin typeface="Courier"/>
              </a:rPr>
              <a:t>;</a:t>
            </a:r>
          </a:p>
          <a:p>
            <a:r>
              <a:rPr lang="de-DE" sz="1400" b="1" dirty="0" err="1" smtClean="0">
                <a:solidFill>
                  <a:srgbClr val="008000"/>
                </a:solidFill>
                <a:latin typeface="Courier"/>
              </a:rPr>
              <a:t>int</a:t>
            </a:r>
            <a:r>
              <a:rPr lang="de-DE" sz="1400" b="1" dirty="0" smtClean="0">
                <a:solidFill>
                  <a:srgbClr val="008000"/>
                </a:solidFill>
                <a:latin typeface="Courier"/>
              </a:rPr>
              <a:t>* </a:t>
            </a:r>
            <a:r>
              <a:rPr lang="de-DE" sz="1400" dirty="0" err="1" smtClean="0">
                <a:solidFill>
                  <a:prstClr val="black"/>
                </a:solidFill>
                <a:latin typeface="Courier"/>
              </a:rPr>
              <a:t>ptr</a:t>
            </a:r>
            <a:r>
              <a:rPr lang="de-DE" sz="1400" dirty="0" smtClean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400" dirty="0">
                <a:solidFill>
                  <a:prstClr val="black"/>
                </a:solidFill>
                <a:latin typeface="Courier"/>
              </a:rPr>
              <a:t>= </a:t>
            </a:r>
            <a:r>
              <a:rPr lang="de-DE" sz="1400" dirty="0" smtClean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400" b="1" dirty="0" smtClean="0">
                <a:solidFill>
                  <a:srgbClr val="008000"/>
                </a:solidFill>
                <a:latin typeface="Courier"/>
              </a:rPr>
              <a:t>&amp;</a:t>
            </a:r>
            <a:r>
              <a:rPr lang="de-DE" sz="1400" dirty="0" smtClean="0">
                <a:solidFill>
                  <a:prstClr val="black"/>
                </a:solidFill>
                <a:latin typeface="Courier"/>
              </a:rPr>
              <a:t>b</a:t>
            </a:r>
            <a:r>
              <a:rPr lang="de-DE" sz="1400" dirty="0">
                <a:solidFill>
                  <a:prstClr val="black"/>
                </a:solidFill>
                <a:latin typeface="Courier"/>
              </a:rPr>
              <a:t>;</a:t>
            </a:r>
            <a:endParaRPr lang="de-DE" sz="1400" dirty="0">
              <a:solidFill>
                <a:srgbClr val="000000"/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389287"/>
              </p:ext>
            </p:extLst>
          </p:nvPr>
        </p:nvGraphicFramePr>
        <p:xfrm>
          <a:off x="914400" y="3048000"/>
          <a:ext cx="6705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838200"/>
                <a:gridCol w="838200"/>
                <a:gridCol w="838200"/>
                <a:gridCol w="838200"/>
                <a:gridCol w="838200"/>
                <a:gridCol w="838200"/>
                <a:gridCol w="838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...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2057400" y="2667000"/>
            <a:ext cx="36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  <a:r>
              <a:rPr lang="de-DE" dirty="0" smtClean="0"/>
              <a:t>:</a:t>
            </a:r>
            <a:endParaRPr lang="de-DE" dirty="0"/>
          </a:p>
        </p:txBody>
      </p:sp>
      <p:cxnSp>
        <p:nvCxnSpPr>
          <p:cNvPr id="11" name="Gekrümmte Verbindung 10"/>
          <p:cNvCxnSpPr/>
          <p:nvPr/>
        </p:nvCxnSpPr>
        <p:spPr>
          <a:xfrm rot="16200000" flipH="1">
            <a:off x="1562100" y="2628900"/>
            <a:ext cx="533400" cy="3048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3350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13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Pointers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1752600" y="1295400"/>
            <a:ext cx="5943600" cy="4800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100" dirty="0">
                <a:solidFill>
                  <a:srgbClr val="165DC2"/>
                </a:solidFill>
                <a:latin typeface="Courier"/>
              </a:rPr>
              <a:t>#</a:t>
            </a:r>
            <a:r>
              <a:rPr lang="de-DE" sz="1100" dirty="0" err="1">
                <a:solidFill>
                  <a:srgbClr val="165DC2"/>
                </a:solidFill>
                <a:latin typeface="Courier"/>
              </a:rPr>
              <a:t>include</a:t>
            </a:r>
            <a:r>
              <a:rPr lang="de-DE" sz="1100" dirty="0">
                <a:solidFill>
                  <a:srgbClr val="165DC2"/>
                </a:solidFill>
                <a:latin typeface="Courier"/>
              </a:rPr>
              <a:t> </a:t>
            </a:r>
            <a:r>
              <a:rPr lang="de-DE" sz="1100" dirty="0">
                <a:solidFill>
                  <a:srgbClr val="3A5C78"/>
                </a:solidFill>
                <a:latin typeface="Courier"/>
              </a:rPr>
              <a:t>&lt;</a:t>
            </a:r>
            <a:r>
              <a:rPr lang="de-DE" sz="1100" dirty="0" err="1">
                <a:solidFill>
                  <a:srgbClr val="3A5C78"/>
                </a:solidFill>
                <a:latin typeface="Courier"/>
              </a:rPr>
              <a:t>stdio.h</a:t>
            </a:r>
            <a:r>
              <a:rPr lang="de-DE" sz="1100" dirty="0">
                <a:solidFill>
                  <a:srgbClr val="3A5C78"/>
                </a:solidFill>
                <a:latin typeface="Courier"/>
              </a:rPr>
              <a:t>&gt;</a:t>
            </a:r>
            <a:endParaRPr lang="de-DE" sz="1100" dirty="0">
              <a:solidFill>
                <a:prstClr val="black"/>
              </a:solidFill>
              <a:latin typeface="Courier"/>
            </a:endParaRPr>
          </a:p>
          <a:p>
            <a:endParaRPr lang="de-DE" sz="1100" dirty="0">
              <a:solidFill>
                <a:prstClr val="black"/>
              </a:solidFill>
              <a:latin typeface="Courier"/>
            </a:endParaRPr>
          </a:p>
          <a:p>
            <a:r>
              <a:rPr lang="de-DE" sz="1100" b="1" dirty="0" err="1">
                <a:solidFill>
                  <a:srgbClr val="107C03"/>
                </a:solidFill>
                <a:latin typeface="Courier-Bold"/>
              </a:rPr>
              <a:t>void</a:t>
            </a:r>
            <a:r>
              <a:rPr lang="de-DE" sz="11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100" dirty="0" err="1">
                <a:solidFill>
                  <a:prstClr val="black"/>
                </a:solidFill>
                <a:latin typeface="Courier"/>
              </a:rPr>
              <a:t>wont_change_me</a:t>
            </a:r>
            <a:r>
              <a:rPr lang="de-DE" sz="11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de-DE" sz="11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de-DE" sz="1100" dirty="0">
                <a:solidFill>
                  <a:prstClr val="black"/>
                </a:solidFill>
                <a:latin typeface="Courier"/>
              </a:rPr>
              <a:t> i </a:t>
            </a:r>
            <a:r>
              <a:rPr lang="de-DE" sz="1100" dirty="0" smtClean="0">
                <a:solidFill>
                  <a:prstClr val="black"/>
                </a:solidFill>
                <a:latin typeface="Courier"/>
              </a:rPr>
              <a:t>){ i </a:t>
            </a:r>
            <a:r>
              <a:rPr lang="de-DE" sz="1100" dirty="0">
                <a:solidFill>
                  <a:prstClr val="black"/>
                </a:solidFill>
                <a:latin typeface="Courier"/>
              </a:rPr>
              <a:t>= </a:t>
            </a:r>
            <a:r>
              <a:rPr lang="de-DE" sz="1100" dirty="0">
                <a:solidFill>
                  <a:srgbClr val="FC7808"/>
                </a:solidFill>
                <a:latin typeface="Courier"/>
              </a:rPr>
              <a:t>10</a:t>
            </a:r>
            <a:r>
              <a:rPr lang="de-DE" sz="1100" dirty="0" smtClean="0">
                <a:solidFill>
                  <a:prstClr val="black"/>
                </a:solidFill>
                <a:latin typeface="Courier"/>
              </a:rPr>
              <a:t>; }</a:t>
            </a:r>
            <a:endParaRPr lang="de-DE" sz="1100" dirty="0">
              <a:solidFill>
                <a:prstClr val="black"/>
              </a:solidFill>
              <a:latin typeface="Courier"/>
            </a:endParaRPr>
          </a:p>
          <a:p>
            <a:endParaRPr lang="de-DE" sz="1100" dirty="0">
              <a:solidFill>
                <a:prstClr val="black"/>
              </a:solidFill>
              <a:latin typeface="Courier"/>
            </a:endParaRPr>
          </a:p>
          <a:p>
            <a:r>
              <a:rPr lang="de-DE" sz="1100" b="1" dirty="0" err="1">
                <a:solidFill>
                  <a:srgbClr val="107C03"/>
                </a:solidFill>
                <a:latin typeface="Courier-Bold"/>
              </a:rPr>
              <a:t>void</a:t>
            </a:r>
            <a:r>
              <a:rPr lang="de-DE" sz="11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100" dirty="0" err="1">
                <a:solidFill>
                  <a:prstClr val="black"/>
                </a:solidFill>
                <a:latin typeface="Courier"/>
              </a:rPr>
              <a:t>change_me</a:t>
            </a:r>
            <a:r>
              <a:rPr lang="de-DE" sz="11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de-DE" sz="11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de-DE" sz="1100" dirty="0">
                <a:solidFill>
                  <a:prstClr val="black"/>
                </a:solidFill>
                <a:latin typeface="Courier"/>
              </a:rPr>
              <a:t>* </a:t>
            </a:r>
            <a:r>
              <a:rPr lang="de-DE" sz="1100" dirty="0" err="1">
                <a:solidFill>
                  <a:prstClr val="black"/>
                </a:solidFill>
                <a:latin typeface="Courier"/>
              </a:rPr>
              <a:t>iptr</a:t>
            </a:r>
            <a:r>
              <a:rPr lang="de-DE" sz="11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100" dirty="0" smtClean="0">
                <a:solidFill>
                  <a:prstClr val="black"/>
                </a:solidFill>
                <a:latin typeface="Courier"/>
              </a:rPr>
              <a:t>){ </a:t>
            </a:r>
            <a:r>
              <a:rPr lang="ro-RO" sz="1100" dirty="0" smtClean="0">
                <a:solidFill>
                  <a:prstClr val="black"/>
                </a:solidFill>
                <a:latin typeface="Courier"/>
              </a:rPr>
              <a:t>( </a:t>
            </a:r>
            <a:r>
              <a:rPr lang="ro-RO" sz="1100" dirty="0">
                <a:solidFill>
                  <a:prstClr val="black"/>
                </a:solidFill>
                <a:latin typeface="Courier"/>
              </a:rPr>
              <a:t>*iptr ) = </a:t>
            </a:r>
            <a:r>
              <a:rPr lang="ro-RO" sz="1100" dirty="0">
                <a:solidFill>
                  <a:srgbClr val="FC7808"/>
                </a:solidFill>
                <a:latin typeface="Courier"/>
              </a:rPr>
              <a:t>10</a:t>
            </a:r>
            <a:r>
              <a:rPr lang="ro-RO" sz="1100" dirty="0" smtClean="0">
                <a:solidFill>
                  <a:prstClr val="black"/>
                </a:solidFill>
                <a:latin typeface="Courier"/>
              </a:rPr>
              <a:t>; }</a:t>
            </a:r>
            <a:endParaRPr lang="ro-RO" sz="1100" dirty="0">
              <a:solidFill>
                <a:prstClr val="black"/>
              </a:solidFill>
              <a:latin typeface="Courier"/>
            </a:endParaRPr>
          </a:p>
          <a:p>
            <a:endParaRPr lang="ro-RO" sz="1100" dirty="0">
              <a:solidFill>
                <a:prstClr val="black"/>
              </a:solidFill>
              <a:latin typeface="Courier"/>
            </a:endParaRPr>
          </a:p>
          <a:p>
            <a:r>
              <a:rPr lang="ro-RO" sz="1100" b="1" dirty="0">
                <a:solidFill>
                  <a:srgbClr val="107C03"/>
                </a:solidFill>
                <a:latin typeface="Courier-Bold"/>
              </a:rPr>
              <a:t>void</a:t>
            </a:r>
            <a:r>
              <a:rPr lang="ro-RO" sz="1100" dirty="0">
                <a:solidFill>
                  <a:prstClr val="black"/>
                </a:solidFill>
                <a:latin typeface="Courier"/>
              </a:rPr>
              <a:t> not_change_me( </a:t>
            </a:r>
            <a:r>
              <a:rPr lang="ro-RO" sz="1100" b="1" dirty="0">
                <a:solidFill>
                  <a:srgbClr val="107C03"/>
                </a:solidFill>
                <a:latin typeface="Courier-Bold"/>
              </a:rPr>
              <a:t>const</a:t>
            </a:r>
            <a:r>
              <a:rPr lang="ro-RO" sz="1100" dirty="0">
                <a:solidFill>
                  <a:prstClr val="black"/>
                </a:solidFill>
                <a:latin typeface="Courier"/>
              </a:rPr>
              <a:t> </a:t>
            </a:r>
            <a:r>
              <a:rPr lang="ro-RO" sz="1100" b="1" dirty="0">
                <a:solidFill>
                  <a:srgbClr val="107C03"/>
                </a:solidFill>
                <a:latin typeface="Courier-Bold"/>
              </a:rPr>
              <a:t>int</a:t>
            </a:r>
            <a:r>
              <a:rPr lang="ro-RO" sz="1100" dirty="0">
                <a:solidFill>
                  <a:prstClr val="black"/>
                </a:solidFill>
                <a:latin typeface="Courier"/>
              </a:rPr>
              <a:t>* iptr </a:t>
            </a:r>
            <a:r>
              <a:rPr lang="ro-RO" sz="1100" dirty="0" smtClean="0">
                <a:solidFill>
                  <a:prstClr val="black"/>
                </a:solidFill>
                <a:latin typeface="Courier"/>
              </a:rPr>
              <a:t>){</a:t>
            </a:r>
            <a:endParaRPr lang="ro-RO" sz="1100" dirty="0">
              <a:solidFill>
                <a:prstClr val="black"/>
              </a:solidFill>
              <a:latin typeface="Courier"/>
            </a:endParaRPr>
          </a:p>
          <a:p>
            <a:r>
              <a:rPr lang="ro-RO" sz="11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ro-RO" sz="1100" i="1" dirty="0">
                <a:solidFill>
                  <a:srgbClr val="0000E9"/>
                </a:solidFill>
                <a:latin typeface="Courier-Oblique"/>
              </a:rPr>
              <a:t>/* </a:t>
            </a:r>
            <a:endParaRPr lang="ro-RO" sz="1100" dirty="0">
              <a:solidFill>
                <a:prstClr val="black"/>
              </a:solidFill>
              <a:latin typeface="Courier"/>
            </a:endParaRPr>
          </a:p>
          <a:p>
            <a:r>
              <a:rPr lang="ro-RO" sz="1100" i="1" dirty="0">
                <a:solidFill>
                  <a:srgbClr val="0000E9"/>
                </a:solidFill>
                <a:latin typeface="Courier-Oblique"/>
              </a:rPr>
              <a:t>       changing the address is not possible, due to "const"ness </a:t>
            </a:r>
            <a:endParaRPr lang="ro-RO" sz="1100" dirty="0">
              <a:solidFill>
                <a:prstClr val="black"/>
              </a:solidFill>
              <a:latin typeface="Courier"/>
            </a:endParaRPr>
          </a:p>
          <a:p>
            <a:r>
              <a:rPr lang="ro-RO" sz="1100" i="1" dirty="0">
                <a:solidFill>
                  <a:srgbClr val="0000E9"/>
                </a:solidFill>
                <a:latin typeface="Courier-Oblique"/>
              </a:rPr>
              <a:t>       this line would cause a compiler error!</a:t>
            </a:r>
            <a:endParaRPr lang="ro-RO" sz="1100" dirty="0">
              <a:solidFill>
                <a:prstClr val="black"/>
              </a:solidFill>
              <a:latin typeface="Courier"/>
            </a:endParaRPr>
          </a:p>
          <a:p>
            <a:r>
              <a:rPr lang="ro-RO" sz="1100" i="1" dirty="0">
                <a:solidFill>
                  <a:srgbClr val="0000E9"/>
                </a:solidFill>
                <a:latin typeface="Courier-Oblique"/>
              </a:rPr>
              <a:t>       ( *iptr ) = 10;</a:t>
            </a:r>
            <a:endParaRPr lang="ro-RO" sz="1100" dirty="0">
              <a:solidFill>
                <a:prstClr val="black"/>
              </a:solidFill>
              <a:latin typeface="Courier"/>
            </a:endParaRPr>
          </a:p>
          <a:p>
            <a:r>
              <a:rPr lang="ro-RO" sz="1100" i="1" dirty="0">
                <a:solidFill>
                  <a:srgbClr val="0000E9"/>
                </a:solidFill>
                <a:latin typeface="Courier-Oblique"/>
              </a:rPr>
              <a:t>    */</a:t>
            </a:r>
            <a:endParaRPr lang="ro-RO" sz="1100" dirty="0">
              <a:solidFill>
                <a:prstClr val="black"/>
              </a:solidFill>
              <a:latin typeface="Courier"/>
            </a:endParaRPr>
          </a:p>
          <a:p>
            <a:r>
              <a:rPr lang="ro-RO" sz="1100" dirty="0">
                <a:solidFill>
                  <a:prstClr val="black"/>
                </a:solidFill>
                <a:latin typeface="Courier"/>
              </a:rPr>
              <a:t>    printf( </a:t>
            </a:r>
            <a:r>
              <a:rPr lang="ro-RO" sz="1100" dirty="0">
                <a:solidFill>
                  <a:srgbClr val="3A5C78"/>
                </a:solidFill>
                <a:latin typeface="Courier"/>
              </a:rPr>
              <a:t>"pointed value = </a:t>
            </a:r>
            <a:r>
              <a:rPr lang="ro-RO" sz="1100" dirty="0">
                <a:solidFill>
                  <a:srgbClr val="7500DB"/>
                </a:solidFill>
                <a:latin typeface="Courier"/>
              </a:rPr>
              <a:t>%d\n</a:t>
            </a:r>
            <a:r>
              <a:rPr lang="ro-RO" sz="11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ro-RO" sz="1100" dirty="0">
                <a:solidFill>
                  <a:prstClr val="black"/>
                </a:solidFill>
                <a:latin typeface="Courier"/>
              </a:rPr>
              <a:t>, *iptr );</a:t>
            </a:r>
          </a:p>
          <a:p>
            <a:r>
              <a:rPr lang="fr-FR" sz="11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fr-FR" sz="1100" dirty="0" err="1">
                <a:solidFill>
                  <a:prstClr val="black"/>
                </a:solidFill>
                <a:latin typeface="Courier"/>
              </a:rPr>
              <a:t>printf</a:t>
            </a:r>
            <a:r>
              <a:rPr lang="fr-FR" sz="11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fr-FR" sz="1100" dirty="0">
                <a:solidFill>
                  <a:srgbClr val="3A5C78"/>
                </a:solidFill>
                <a:latin typeface="Courier"/>
              </a:rPr>
              <a:t>"pointer = </a:t>
            </a:r>
            <a:r>
              <a:rPr lang="fr-FR" sz="1100" dirty="0">
                <a:solidFill>
                  <a:srgbClr val="7500DB"/>
                </a:solidFill>
                <a:latin typeface="Courier"/>
              </a:rPr>
              <a:t>%p\n</a:t>
            </a:r>
            <a:r>
              <a:rPr lang="fr-FR" sz="11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fr-FR" sz="1100" dirty="0">
                <a:solidFill>
                  <a:prstClr val="black"/>
                </a:solidFill>
                <a:latin typeface="Courier"/>
              </a:rPr>
              <a:t>, </a:t>
            </a:r>
            <a:r>
              <a:rPr lang="fr-FR" sz="1100" dirty="0" err="1">
                <a:solidFill>
                  <a:prstClr val="black"/>
                </a:solidFill>
                <a:latin typeface="Courier"/>
              </a:rPr>
              <a:t>iptr</a:t>
            </a:r>
            <a:r>
              <a:rPr lang="fr-FR" sz="1100" dirty="0">
                <a:solidFill>
                  <a:prstClr val="black"/>
                </a:solidFill>
                <a:latin typeface="Courier"/>
              </a:rPr>
              <a:t> );</a:t>
            </a:r>
          </a:p>
          <a:p>
            <a:r>
              <a:rPr lang="fr-FR" sz="1100" dirty="0">
                <a:solidFill>
                  <a:prstClr val="black"/>
                </a:solidFill>
                <a:latin typeface="Courier"/>
              </a:rPr>
              <a:t>}</a:t>
            </a:r>
          </a:p>
          <a:p>
            <a:endParaRPr lang="fr-FR" sz="1100" dirty="0">
              <a:solidFill>
                <a:prstClr val="black"/>
              </a:solidFill>
              <a:latin typeface="Courier"/>
            </a:endParaRPr>
          </a:p>
          <a:p>
            <a:r>
              <a:rPr lang="fr-FR" sz="11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fr-FR" sz="1100" dirty="0">
                <a:solidFill>
                  <a:prstClr val="black"/>
                </a:solidFill>
                <a:latin typeface="Courier"/>
              </a:rPr>
              <a:t> main( </a:t>
            </a:r>
            <a:r>
              <a:rPr lang="fr-FR" sz="11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fr-FR" sz="1100" dirty="0">
                <a:solidFill>
                  <a:prstClr val="black"/>
                </a:solidFill>
                <a:latin typeface="Courier"/>
              </a:rPr>
              <a:t> </a:t>
            </a:r>
            <a:r>
              <a:rPr lang="fr-FR" sz="1100" dirty="0" err="1">
                <a:solidFill>
                  <a:prstClr val="black"/>
                </a:solidFill>
                <a:latin typeface="Courier"/>
              </a:rPr>
              <a:t>argc</a:t>
            </a:r>
            <a:r>
              <a:rPr lang="fr-FR" sz="1100" dirty="0">
                <a:solidFill>
                  <a:prstClr val="black"/>
                </a:solidFill>
                <a:latin typeface="Courier"/>
              </a:rPr>
              <a:t>, </a:t>
            </a:r>
            <a:r>
              <a:rPr lang="fr-FR" sz="1100" b="1" dirty="0">
                <a:solidFill>
                  <a:srgbClr val="107C03"/>
                </a:solidFill>
                <a:latin typeface="Courier-Bold"/>
              </a:rPr>
              <a:t>char</a:t>
            </a:r>
            <a:r>
              <a:rPr lang="fr-FR" sz="1100" dirty="0">
                <a:solidFill>
                  <a:prstClr val="black"/>
                </a:solidFill>
                <a:latin typeface="Courier"/>
              </a:rPr>
              <a:t>* </a:t>
            </a:r>
            <a:r>
              <a:rPr lang="fr-FR" sz="1100" dirty="0" err="1">
                <a:solidFill>
                  <a:prstClr val="black"/>
                </a:solidFill>
                <a:latin typeface="Courier"/>
              </a:rPr>
              <a:t>argv</a:t>
            </a:r>
            <a:r>
              <a:rPr lang="fr-FR" sz="1100" dirty="0">
                <a:solidFill>
                  <a:prstClr val="black"/>
                </a:solidFill>
                <a:latin typeface="Courier"/>
              </a:rPr>
              <a:t>[] </a:t>
            </a:r>
            <a:r>
              <a:rPr lang="fr-FR" sz="1100" dirty="0" smtClean="0">
                <a:solidFill>
                  <a:prstClr val="black"/>
                </a:solidFill>
                <a:latin typeface="Courier"/>
              </a:rPr>
              <a:t>){</a:t>
            </a:r>
            <a:endParaRPr lang="fr-FR" sz="1100" dirty="0">
              <a:solidFill>
                <a:prstClr val="black"/>
              </a:solidFill>
              <a:latin typeface="Courier"/>
            </a:endParaRPr>
          </a:p>
          <a:p>
            <a:r>
              <a:rPr lang="da-DK" sz="11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da-DK" sz="11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da-DK" sz="1100" dirty="0">
                <a:solidFill>
                  <a:prstClr val="black"/>
                </a:solidFill>
                <a:latin typeface="Courier"/>
              </a:rPr>
              <a:t> i = -</a:t>
            </a:r>
            <a:r>
              <a:rPr lang="da-DK" sz="1100" dirty="0">
                <a:solidFill>
                  <a:srgbClr val="FC7808"/>
                </a:solidFill>
                <a:latin typeface="Courier"/>
              </a:rPr>
              <a:t>10</a:t>
            </a:r>
            <a:r>
              <a:rPr lang="da-DK" sz="11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da-DK" sz="11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da-DK" sz="1100" dirty="0" err="1">
                <a:solidFill>
                  <a:prstClr val="black"/>
                </a:solidFill>
                <a:latin typeface="Courier"/>
              </a:rPr>
              <a:t>wont_change_me</a:t>
            </a:r>
            <a:r>
              <a:rPr lang="da-DK" sz="1100" dirty="0">
                <a:solidFill>
                  <a:prstClr val="black"/>
                </a:solidFill>
                <a:latin typeface="Courier"/>
              </a:rPr>
              <a:t>( i );</a:t>
            </a:r>
          </a:p>
          <a:p>
            <a:r>
              <a:rPr lang="ro-RO" sz="1100" dirty="0">
                <a:solidFill>
                  <a:prstClr val="black"/>
                </a:solidFill>
                <a:latin typeface="Courier"/>
              </a:rPr>
              <a:t>    printf( </a:t>
            </a:r>
            <a:r>
              <a:rPr lang="ro-RO" sz="1100" dirty="0">
                <a:solidFill>
                  <a:srgbClr val="3A5C78"/>
                </a:solidFill>
                <a:latin typeface="Courier"/>
              </a:rPr>
              <a:t>"i = </a:t>
            </a:r>
            <a:r>
              <a:rPr lang="ro-RO" sz="1100" dirty="0">
                <a:solidFill>
                  <a:srgbClr val="7500DB"/>
                </a:solidFill>
                <a:latin typeface="Courier"/>
              </a:rPr>
              <a:t>%d\n</a:t>
            </a:r>
            <a:r>
              <a:rPr lang="ro-RO" sz="11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ro-RO" sz="1100" dirty="0">
                <a:solidFill>
                  <a:prstClr val="black"/>
                </a:solidFill>
                <a:latin typeface="Courier"/>
              </a:rPr>
              <a:t>, i );</a:t>
            </a:r>
          </a:p>
          <a:p>
            <a:endParaRPr lang="ro-RO" sz="1100" dirty="0">
              <a:solidFill>
                <a:prstClr val="black"/>
              </a:solidFill>
              <a:latin typeface="Courier"/>
            </a:endParaRPr>
          </a:p>
          <a:p>
            <a:r>
              <a:rPr lang="en-US" sz="11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1100" dirty="0" err="1">
                <a:solidFill>
                  <a:prstClr val="black"/>
                </a:solidFill>
                <a:latin typeface="Courier"/>
              </a:rPr>
              <a:t>change_me</a:t>
            </a:r>
            <a:r>
              <a:rPr lang="en-US" sz="1100" dirty="0">
                <a:solidFill>
                  <a:prstClr val="black"/>
                </a:solidFill>
                <a:latin typeface="Courier"/>
              </a:rPr>
              <a:t>( &amp;</a:t>
            </a:r>
            <a:r>
              <a:rPr lang="en-US" sz="1100" dirty="0" err="1">
                <a:solidFill>
                  <a:prstClr val="black"/>
                </a:solidFill>
                <a:latin typeface="Courier"/>
              </a:rPr>
              <a:t>i</a:t>
            </a:r>
            <a:r>
              <a:rPr lang="en-US" sz="1100" dirty="0">
                <a:solidFill>
                  <a:prstClr val="black"/>
                </a:solidFill>
                <a:latin typeface="Courier"/>
              </a:rPr>
              <a:t> );</a:t>
            </a:r>
          </a:p>
          <a:p>
            <a:r>
              <a:rPr lang="ro-RO" sz="1100" dirty="0">
                <a:solidFill>
                  <a:prstClr val="black"/>
                </a:solidFill>
                <a:latin typeface="Courier"/>
              </a:rPr>
              <a:t>    printf( </a:t>
            </a:r>
            <a:r>
              <a:rPr lang="ro-RO" sz="1100" dirty="0">
                <a:solidFill>
                  <a:srgbClr val="3A5C78"/>
                </a:solidFill>
                <a:latin typeface="Courier"/>
              </a:rPr>
              <a:t>"i = </a:t>
            </a:r>
            <a:r>
              <a:rPr lang="ro-RO" sz="1100" dirty="0">
                <a:solidFill>
                  <a:srgbClr val="7500DB"/>
                </a:solidFill>
                <a:latin typeface="Courier"/>
              </a:rPr>
              <a:t>%d\n</a:t>
            </a:r>
            <a:r>
              <a:rPr lang="ro-RO" sz="11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ro-RO" sz="1100" dirty="0">
                <a:solidFill>
                  <a:prstClr val="black"/>
                </a:solidFill>
                <a:latin typeface="Courier"/>
              </a:rPr>
              <a:t>, i );</a:t>
            </a:r>
          </a:p>
          <a:p>
            <a:endParaRPr lang="ro-RO" sz="1100" dirty="0">
              <a:solidFill>
                <a:prstClr val="black"/>
              </a:solidFill>
              <a:latin typeface="Courier"/>
            </a:endParaRPr>
          </a:p>
          <a:p>
            <a:r>
              <a:rPr lang="en-US" sz="11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1100" dirty="0" err="1">
                <a:solidFill>
                  <a:prstClr val="black"/>
                </a:solidFill>
                <a:latin typeface="Courier"/>
              </a:rPr>
              <a:t>not_change_me</a:t>
            </a:r>
            <a:r>
              <a:rPr lang="en-US" sz="1100" dirty="0">
                <a:solidFill>
                  <a:prstClr val="black"/>
                </a:solidFill>
                <a:latin typeface="Courier"/>
              </a:rPr>
              <a:t>( &amp;</a:t>
            </a:r>
            <a:r>
              <a:rPr lang="en-US" sz="1100" dirty="0" err="1">
                <a:solidFill>
                  <a:prstClr val="black"/>
                </a:solidFill>
                <a:latin typeface="Courier"/>
              </a:rPr>
              <a:t>i</a:t>
            </a:r>
            <a:r>
              <a:rPr lang="en-US" sz="1100" dirty="0">
                <a:solidFill>
                  <a:prstClr val="black"/>
                </a:solidFill>
                <a:latin typeface="Courier"/>
              </a:rPr>
              <a:t> )</a:t>
            </a:r>
            <a:r>
              <a:rPr lang="en-US" sz="1100" dirty="0" smtClean="0">
                <a:solidFill>
                  <a:prstClr val="black"/>
                </a:solidFill>
                <a:latin typeface="Courier"/>
              </a:rPr>
              <a:t>;</a:t>
            </a:r>
            <a:endParaRPr lang="en-US" sz="1100" dirty="0">
              <a:solidFill>
                <a:prstClr val="black"/>
              </a:solidFill>
              <a:latin typeface="Courier"/>
            </a:endParaRPr>
          </a:p>
          <a:p>
            <a:r>
              <a:rPr lang="is-IS" sz="11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is-IS" sz="1100" b="1" dirty="0">
                <a:solidFill>
                  <a:srgbClr val="9E1C4E"/>
                </a:solidFill>
                <a:latin typeface="Courier-Bold"/>
              </a:rPr>
              <a:t>return</a:t>
            </a:r>
            <a:r>
              <a:rPr lang="is-IS" sz="1100" dirty="0">
                <a:solidFill>
                  <a:prstClr val="black"/>
                </a:solidFill>
                <a:latin typeface="Courier"/>
              </a:rPr>
              <a:t> </a:t>
            </a:r>
            <a:r>
              <a:rPr lang="is-IS" sz="11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is-IS" sz="11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is-IS" sz="1100" dirty="0">
                <a:solidFill>
                  <a:prstClr val="black"/>
                </a:solidFill>
                <a:latin typeface="Courier"/>
              </a:rPr>
              <a:t>}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5346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14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Arrays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533400" y="1219200"/>
            <a:ext cx="6629400" cy="4800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dirty="0">
                <a:solidFill>
                  <a:srgbClr val="165DC2"/>
                </a:solidFill>
                <a:latin typeface="Courier"/>
              </a:rPr>
              <a:t>#</a:t>
            </a:r>
            <a:r>
              <a:rPr lang="de-DE" sz="1000" dirty="0" err="1">
                <a:solidFill>
                  <a:srgbClr val="165DC2"/>
                </a:solidFill>
                <a:latin typeface="Courier"/>
              </a:rPr>
              <a:t>include</a:t>
            </a:r>
            <a:r>
              <a:rPr lang="de-DE" sz="1000" dirty="0">
                <a:solidFill>
                  <a:srgbClr val="165DC2"/>
                </a:solidFill>
                <a:latin typeface="Courier"/>
              </a:rPr>
              <a:t> </a:t>
            </a:r>
            <a:r>
              <a:rPr lang="de-DE" sz="1000" dirty="0">
                <a:solidFill>
                  <a:srgbClr val="3A5C78"/>
                </a:solidFill>
                <a:latin typeface="Courier"/>
              </a:rPr>
              <a:t>&lt;</a:t>
            </a:r>
            <a:r>
              <a:rPr lang="de-DE" sz="1000" dirty="0" err="1">
                <a:solidFill>
                  <a:srgbClr val="3A5C78"/>
                </a:solidFill>
                <a:latin typeface="Courier"/>
              </a:rPr>
              <a:t>stdio.h</a:t>
            </a:r>
            <a:r>
              <a:rPr lang="de-DE" sz="1000" dirty="0">
                <a:solidFill>
                  <a:srgbClr val="3A5C78"/>
                </a:solidFill>
                <a:latin typeface="Courier"/>
              </a:rPr>
              <a:t>&gt;</a:t>
            </a:r>
            <a:endParaRPr lang="de-DE" sz="1000" dirty="0">
              <a:solidFill>
                <a:prstClr val="black"/>
              </a:solidFill>
              <a:latin typeface="Courier"/>
            </a:endParaRPr>
          </a:p>
          <a:p>
            <a:r>
              <a:rPr lang="de-DE" sz="1000" dirty="0">
                <a:solidFill>
                  <a:srgbClr val="165DC2"/>
                </a:solidFill>
                <a:latin typeface="Courier"/>
              </a:rPr>
              <a:t>#</a:t>
            </a:r>
            <a:r>
              <a:rPr lang="de-DE" sz="1000" dirty="0" err="1">
                <a:solidFill>
                  <a:srgbClr val="165DC2"/>
                </a:solidFill>
                <a:latin typeface="Courier"/>
              </a:rPr>
              <a:t>include</a:t>
            </a:r>
            <a:r>
              <a:rPr lang="de-DE" sz="1000" dirty="0">
                <a:solidFill>
                  <a:srgbClr val="165DC2"/>
                </a:solidFill>
                <a:latin typeface="Courier"/>
              </a:rPr>
              <a:t> </a:t>
            </a:r>
            <a:r>
              <a:rPr lang="de-DE" sz="1000" dirty="0">
                <a:solidFill>
                  <a:srgbClr val="3A5C78"/>
                </a:solidFill>
                <a:latin typeface="Courier"/>
              </a:rPr>
              <a:t>&lt;</a:t>
            </a:r>
            <a:r>
              <a:rPr lang="de-DE" sz="1000" dirty="0" err="1">
                <a:solidFill>
                  <a:srgbClr val="3A5C78"/>
                </a:solidFill>
                <a:latin typeface="Courier"/>
              </a:rPr>
              <a:t>stdlib.h</a:t>
            </a:r>
            <a:r>
              <a:rPr lang="de-DE" sz="1000" dirty="0">
                <a:solidFill>
                  <a:srgbClr val="3A5C78"/>
                </a:solidFill>
                <a:latin typeface="Courier"/>
              </a:rPr>
              <a:t>&gt;</a:t>
            </a:r>
            <a:endParaRPr lang="de-DE" sz="1000" dirty="0">
              <a:solidFill>
                <a:prstClr val="black"/>
              </a:solidFill>
              <a:latin typeface="Courier"/>
            </a:endParaRPr>
          </a:p>
          <a:p>
            <a:endParaRPr lang="de-DE" sz="1000" dirty="0">
              <a:solidFill>
                <a:prstClr val="black"/>
              </a:solidFill>
              <a:latin typeface="Courier"/>
            </a:endParaRPr>
          </a:p>
          <a:p>
            <a:r>
              <a:rPr lang="de-DE" sz="10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Courier"/>
              </a:rPr>
              <a:t>main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de-DE" sz="10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Courier"/>
              </a:rPr>
              <a:t>argc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, </a:t>
            </a:r>
            <a:r>
              <a:rPr lang="de-DE" sz="1000" b="1" dirty="0" err="1">
                <a:solidFill>
                  <a:srgbClr val="107C03"/>
                </a:solidFill>
                <a:latin typeface="Courier-Bold"/>
              </a:rPr>
              <a:t>char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* </a:t>
            </a:r>
            <a:r>
              <a:rPr lang="de-DE" sz="1000" dirty="0" err="1">
                <a:solidFill>
                  <a:prstClr val="black"/>
                </a:solidFill>
                <a:latin typeface="Courier"/>
              </a:rPr>
              <a:t>argv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[] )</a:t>
            </a:r>
          </a:p>
          <a:p>
            <a:r>
              <a:rPr lang="de-DE" sz="1000" dirty="0">
                <a:solidFill>
                  <a:prstClr val="black"/>
                </a:solidFill>
                <a:latin typeface="Courier"/>
              </a:rPr>
              <a:t>{</a:t>
            </a:r>
          </a:p>
          <a:p>
            <a:r>
              <a:rPr lang="en-US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1000" b="1" dirty="0">
                <a:solidFill>
                  <a:srgbClr val="107C03"/>
                </a:solidFill>
                <a:latin typeface="Courier-Bold"/>
              </a:rPr>
              <a:t>float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 a[] = { </a:t>
            </a:r>
            <a:r>
              <a:rPr lang="en-US" sz="1000" dirty="0">
                <a:solidFill>
                  <a:srgbClr val="FC7808"/>
                </a:solidFill>
                <a:latin typeface="Courier"/>
              </a:rPr>
              <a:t>0.0f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, </a:t>
            </a:r>
            <a:r>
              <a:rPr lang="en-US" sz="1000" dirty="0">
                <a:solidFill>
                  <a:srgbClr val="FC7808"/>
                </a:solidFill>
                <a:latin typeface="Courier"/>
              </a:rPr>
              <a:t>1.0f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, </a:t>
            </a:r>
            <a:r>
              <a:rPr lang="en-US" sz="1000" dirty="0">
                <a:solidFill>
                  <a:srgbClr val="FC7808"/>
                </a:solidFill>
                <a:latin typeface="Courier"/>
              </a:rPr>
              <a:t>2.0f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, </a:t>
            </a:r>
            <a:r>
              <a:rPr lang="en-US" sz="1000" dirty="0">
                <a:solidFill>
                  <a:srgbClr val="FC7808"/>
                </a:solidFill>
                <a:latin typeface="Courier"/>
              </a:rPr>
              <a:t>3.0f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 }; </a:t>
            </a:r>
            <a:r>
              <a:rPr lang="en-US" sz="1000" i="1" dirty="0">
                <a:solidFill>
                  <a:srgbClr val="0000E9"/>
                </a:solidFill>
                <a:latin typeface="Courier-Oblique"/>
              </a:rPr>
              <a:t>/* 4 floats - stack allocated */</a:t>
            </a:r>
            <a:endParaRPr lang="en-US" sz="1000" dirty="0">
              <a:solidFill>
                <a:prstClr val="black"/>
              </a:solidFill>
              <a:latin typeface="Courier"/>
            </a:endParaRPr>
          </a:p>
          <a:p>
            <a:endParaRPr lang="en-US" sz="1000" dirty="0">
              <a:solidFill>
                <a:prstClr val="black"/>
              </a:solidFill>
              <a:latin typeface="Courier"/>
            </a:endParaRPr>
          </a:p>
          <a:p>
            <a:r>
              <a:rPr lang="en-US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1000" b="1" dirty="0">
                <a:solidFill>
                  <a:srgbClr val="107C03"/>
                </a:solidFill>
                <a:latin typeface="Courier-Bold"/>
              </a:rPr>
              <a:t>float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* b = </a:t>
            </a:r>
            <a:r>
              <a:rPr lang="en-US" sz="1000" dirty="0" err="1">
                <a:solidFill>
                  <a:prstClr val="black"/>
                </a:solidFill>
                <a:latin typeface="Courier"/>
              </a:rPr>
              <a:t>malloc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en-US" sz="1000" dirty="0">
                <a:solidFill>
                  <a:srgbClr val="FC7808"/>
                </a:solidFill>
                <a:latin typeface="Courier"/>
              </a:rPr>
              <a:t>4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 * </a:t>
            </a:r>
            <a:r>
              <a:rPr lang="en-US" sz="1000" b="1" dirty="0" err="1">
                <a:solidFill>
                  <a:srgbClr val="9E1C4E"/>
                </a:solidFill>
                <a:latin typeface="Courier-Bold"/>
              </a:rPr>
              <a:t>sizeof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en-US" sz="1000" b="1" dirty="0">
                <a:solidFill>
                  <a:srgbClr val="107C03"/>
                </a:solidFill>
                <a:latin typeface="Courier-Bold"/>
              </a:rPr>
              <a:t>float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 ) ); </a:t>
            </a:r>
            <a:r>
              <a:rPr lang="en-US" sz="1000" i="1" dirty="0">
                <a:solidFill>
                  <a:srgbClr val="0000E9"/>
                </a:solidFill>
                <a:latin typeface="Courier-Oblique"/>
              </a:rPr>
              <a:t>/* 4 floats heap allocated */</a:t>
            </a:r>
            <a:endParaRPr lang="en-US" sz="1000" dirty="0">
              <a:solidFill>
                <a:prstClr val="black"/>
              </a:solidFill>
              <a:latin typeface="Courier"/>
            </a:endParaRPr>
          </a:p>
          <a:p>
            <a:endParaRPr lang="en-US" sz="1000" dirty="0">
              <a:solidFill>
                <a:prstClr val="black"/>
              </a:solidFill>
              <a:latin typeface="Courier"/>
            </a:endParaRPr>
          </a:p>
          <a:p>
            <a:r>
              <a:rPr lang="da-DK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da-DK" sz="10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da-DK" sz="1000" dirty="0">
                <a:solidFill>
                  <a:prstClr val="black"/>
                </a:solidFill>
                <a:latin typeface="Courier"/>
              </a:rPr>
              <a:t> i = </a:t>
            </a:r>
            <a:r>
              <a:rPr lang="da-DK" sz="10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da-DK" sz="10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da-DK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da-DK" sz="1000" b="1" dirty="0">
                <a:solidFill>
                  <a:srgbClr val="9E1C4E"/>
                </a:solidFill>
                <a:latin typeface="Courier-Bold"/>
              </a:rPr>
              <a:t>for</a:t>
            </a:r>
            <a:r>
              <a:rPr lang="da-DK" sz="1000" dirty="0">
                <a:solidFill>
                  <a:prstClr val="black"/>
                </a:solidFill>
                <a:latin typeface="Courier"/>
              </a:rPr>
              <a:t>( i = </a:t>
            </a:r>
            <a:r>
              <a:rPr lang="da-DK" sz="10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da-DK" sz="1000" dirty="0">
                <a:solidFill>
                  <a:prstClr val="black"/>
                </a:solidFill>
                <a:latin typeface="Courier"/>
              </a:rPr>
              <a:t>; i &lt; </a:t>
            </a:r>
            <a:r>
              <a:rPr lang="da-DK" sz="1000" dirty="0">
                <a:solidFill>
                  <a:srgbClr val="FC7808"/>
                </a:solidFill>
                <a:latin typeface="Courier"/>
              </a:rPr>
              <a:t>4</a:t>
            </a:r>
            <a:r>
              <a:rPr lang="da-DK" sz="1000" dirty="0">
                <a:solidFill>
                  <a:prstClr val="black"/>
                </a:solidFill>
                <a:latin typeface="Courier"/>
              </a:rPr>
              <a:t>; i++ )</a:t>
            </a:r>
          </a:p>
          <a:p>
            <a:r>
              <a:rPr lang="da-DK" sz="1000" dirty="0">
                <a:solidFill>
                  <a:prstClr val="black"/>
                </a:solidFill>
                <a:latin typeface="Courier"/>
              </a:rPr>
              <a:t>        b[ i ] = </a:t>
            </a:r>
            <a:r>
              <a:rPr lang="da-DK" sz="1000" dirty="0">
                <a:solidFill>
                  <a:srgbClr val="FC7808"/>
                </a:solidFill>
                <a:latin typeface="Courier"/>
              </a:rPr>
              <a:t>2</a:t>
            </a:r>
            <a:r>
              <a:rPr lang="da-DK" sz="1000" dirty="0">
                <a:solidFill>
                  <a:prstClr val="black"/>
                </a:solidFill>
                <a:latin typeface="Courier"/>
              </a:rPr>
              <a:t> * a[ i ];</a:t>
            </a:r>
          </a:p>
          <a:p>
            <a:endParaRPr lang="da-DK" sz="1000" dirty="0">
              <a:solidFill>
                <a:prstClr val="black"/>
              </a:solidFill>
              <a:latin typeface="Courier"/>
            </a:endParaRP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ro-RO" sz="1000" b="1" dirty="0">
                <a:solidFill>
                  <a:srgbClr val="107C03"/>
                </a:solidFill>
                <a:latin typeface="Courier-Bold"/>
              </a:rPr>
              <a:t>float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* p = a;</a:t>
            </a: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ro-RO" sz="1000" b="1" dirty="0">
                <a:solidFill>
                  <a:srgbClr val="9E1C4E"/>
                </a:solidFill>
                <a:latin typeface="Courier-Bold"/>
              </a:rPr>
              <a:t>for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( i = </a:t>
            </a:r>
            <a:r>
              <a:rPr lang="ro-RO" sz="10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; i &lt; </a:t>
            </a:r>
            <a:r>
              <a:rPr lang="ro-RO" sz="1000" dirty="0">
                <a:solidFill>
                  <a:srgbClr val="FC7808"/>
                </a:solidFill>
                <a:latin typeface="Courier"/>
              </a:rPr>
              <a:t>4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; i++ )</a:t>
            </a: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    *( p++ ) *= </a:t>
            </a:r>
            <a:r>
              <a:rPr lang="ro-RO" sz="1000" dirty="0">
                <a:solidFill>
                  <a:srgbClr val="FC7808"/>
                </a:solidFill>
                <a:latin typeface="Courier"/>
              </a:rPr>
              <a:t>3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endParaRPr lang="ro-RO" sz="1000" dirty="0">
              <a:solidFill>
                <a:prstClr val="black"/>
              </a:solidFill>
              <a:latin typeface="Courier"/>
            </a:endParaRP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ro-RO" sz="1000" b="1" dirty="0">
                <a:solidFill>
                  <a:srgbClr val="9E1C4E"/>
                </a:solidFill>
                <a:latin typeface="Courier-Bold"/>
              </a:rPr>
              <a:t>for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( i = </a:t>
            </a:r>
            <a:r>
              <a:rPr lang="ro-RO" sz="10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; i &lt; </a:t>
            </a:r>
            <a:r>
              <a:rPr lang="ro-RO" sz="1000" dirty="0">
                <a:solidFill>
                  <a:srgbClr val="FC7808"/>
                </a:solidFill>
                <a:latin typeface="Courier"/>
              </a:rPr>
              <a:t>4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; i++ ){</a:t>
            </a: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    printf( </a:t>
            </a:r>
            <a:r>
              <a:rPr lang="ro-RO" sz="1000" dirty="0">
                <a:solidFill>
                  <a:srgbClr val="3A5C78"/>
                </a:solidFill>
                <a:latin typeface="Courier"/>
              </a:rPr>
              <a:t>"a[ </a:t>
            </a:r>
            <a:r>
              <a:rPr lang="ro-RO" sz="1000" dirty="0">
                <a:solidFill>
                  <a:srgbClr val="7500DB"/>
                </a:solidFill>
                <a:latin typeface="Courier"/>
              </a:rPr>
              <a:t>%d</a:t>
            </a:r>
            <a:r>
              <a:rPr lang="ro-RO" sz="1000" dirty="0">
                <a:solidFill>
                  <a:srgbClr val="3A5C78"/>
                </a:solidFill>
                <a:latin typeface="Courier"/>
              </a:rPr>
              <a:t> ] = </a:t>
            </a:r>
            <a:r>
              <a:rPr lang="ro-RO" sz="1000" dirty="0">
                <a:solidFill>
                  <a:srgbClr val="7500DB"/>
                </a:solidFill>
                <a:latin typeface="Courier"/>
              </a:rPr>
              <a:t>%.2f</a:t>
            </a:r>
            <a:r>
              <a:rPr lang="ro-RO" sz="1000" dirty="0">
                <a:solidFill>
                  <a:srgbClr val="3A5C78"/>
                </a:solidFill>
                <a:latin typeface="Courier"/>
              </a:rPr>
              <a:t>, b[ </a:t>
            </a:r>
            <a:r>
              <a:rPr lang="ro-RO" sz="1000" dirty="0">
                <a:solidFill>
                  <a:srgbClr val="7500DB"/>
                </a:solidFill>
                <a:latin typeface="Courier"/>
              </a:rPr>
              <a:t>%d</a:t>
            </a:r>
            <a:r>
              <a:rPr lang="ro-RO" sz="1000" dirty="0">
                <a:solidFill>
                  <a:srgbClr val="3A5C78"/>
                </a:solidFill>
                <a:latin typeface="Courier"/>
              </a:rPr>
              <a:t> ] = </a:t>
            </a:r>
            <a:r>
              <a:rPr lang="ro-RO" sz="1000" dirty="0">
                <a:solidFill>
                  <a:srgbClr val="7500DB"/>
                </a:solidFill>
                <a:latin typeface="Courier"/>
              </a:rPr>
              <a:t>%.2f\n</a:t>
            </a:r>
            <a:r>
              <a:rPr lang="ro-RO" sz="10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, i, a[ i ], i, b[ i ] );</a:t>
            </a: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}</a:t>
            </a:r>
          </a:p>
          <a:p>
            <a:endParaRPr lang="ro-RO" sz="1000" dirty="0">
              <a:solidFill>
                <a:prstClr val="black"/>
              </a:solidFill>
              <a:latin typeface="Courier"/>
            </a:endParaRP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ro-RO" sz="1000" b="1" dirty="0">
                <a:solidFill>
                  <a:srgbClr val="107C03"/>
                </a:solidFill>
                <a:latin typeface="Courier-Bold"/>
              </a:rPr>
              <a:t>float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* aIter = a;</a:t>
            </a: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ro-RO" sz="1000" b="1" dirty="0">
                <a:solidFill>
                  <a:srgbClr val="107C03"/>
                </a:solidFill>
                <a:latin typeface="Courier-Bold"/>
              </a:rPr>
              <a:t>float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* aEnd = a + </a:t>
            </a:r>
            <a:r>
              <a:rPr lang="ro-RO" sz="1000" dirty="0">
                <a:solidFill>
                  <a:srgbClr val="FC7808"/>
                </a:solidFill>
                <a:latin typeface="Courier"/>
              </a:rPr>
              <a:t>4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en-US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1000" b="1" dirty="0">
                <a:solidFill>
                  <a:srgbClr val="9E1C4E"/>
                </a:solidFill>
                <a:latin typeface="Courier-Bold"/>
              </a:rPr>
              <a:t>while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en-US" sz="1000" dirty="0" err="1">
                <a:solidFill>
                  <a:prstClr val="black"/>
                </a:solidFill>
                <a:latin typeface="Courier"/>
              </a:rPr>
              <a:t>aIter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 != </a:t>
            </a:r>
            <a:r>
              <a:rPr lang="en-US" sz="1000" dirty="0" err="1">
                <a:solidFill>
                  <a:prstClr val="black"/>
                </a:solidFill>
                <a:latin typeface="Courier"/>
              </a:rPr>
              <a:t>aEnd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 ){</a:t>
            </a: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    printf( </a:t>
            </a:r>
            <a:r>
              <a:rPr lang="ro-RO" sz="1000" dirty="0">
                <a:solidFill>
                  <a:srgbClr val="3A5C78"/>
                </a:solidFill>
                <a:latin typeface="Courier"/>
              </a:rPr>
              <a:t>"|</a:t>
            </a:r>
            <a:r>
              <a:rPr lang="ro-RO" sz="1000" dirty="0">
                <a:solidFill>
                  <a:srgbClr val="7500DB"/>
                </a:solidFill>
                <a:latin typeface="Courier"/>
              </a:rPr>
              <a:t>\t%p</a:t>
            </a:r>
            <a:r>
              <a:rPr lang="ro-RO" sz="1000" dirty="0">
                <a:solidFill>
                  <a:srgbClr val="3A5C78"/>
                </a:solidFill>
                <a:latin typeface="Courier"/>
              </a:rPr>
              <a:t> -&gt; "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, aIter );</a:t>
            </a: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    printf( </a:t>
            </a:r>
            <a:r>
              <a:rPr lang="ro-RO" sz="10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ro-RO" sz="1000" dirty="0">
                <a:solidFill>
                  <a:srgbClr val="7500DB"/>
                </a:solidFill>
                <a:latin typeface="Courier"/>
              </a:rPr>
              <a:t>%.2f\t</a:t>
            </a:r>
            <a:r>
              <a:rPr lang="ro-RO" sz="10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, *aIter++ );</a:t>
            </a: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}</a:t>
            </a: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printf( </a:t>
            </a:r>
            <a:r>
              <a:rPr lang="ro-RO" sz="1000" dirty="0">
                <a:solidFill>
                  <a:srgbClr val="3A5C78"/>
                </a:solidFill>
                <a:latin typeface="Courier"/>
              </a:rPr>
              <a:t>"|</a:t>
            </a:r>
            <a:r>
              <a:rPr lang="ro-RO" sz="1000" dirty="0">
                <a:solidFill>
                  <a:srgbClr val="7500DB"/>
                </a:solidFill>
                <a:latin typeface="Courier"/>
              </a:rPr>
              <a:t>\n</a:t>
            </a:r>
            <a:r>
              <a:rPr lang="ro-RO" sz="10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 )</a:t>
            </a:r>
            <a:r>
              <a:rPr lang="ro-RO" sz="1000" dirty="0" smtClean="0">
                <a:solidFill>
                  <a:prstClr val="black"/>
                </a:solidFill>
                <a:latin typeface="Courier"/>
              </a:rPr>
              <a:t>;</a:t>
            </a:r>
            <a:endParaRPr lang="ro-RO" sz="1000" dirty="0">
              <a:solidFill>
                <a:prstClr val="black"/>
              </a:solidFill>
              <a:latin typeface="Courier"/>
            </a:endParaRPr>
          </a:p>
          <a:p>
            <a:r>
              <a:rPr lang="en-US" sz="1000" dirty="0">
                <a:solidFill>
                  <a:prstClr val="black"/>
                </a:solidFill>
                <a:latin typeface="Courier"/>
              </a:rPr>
              <a:t>    free( b)</a:t>
            </a:r>
            <a:r>
              <a:rPr lang="en-US" sz="1000" dirty="0" smtClean="0">
                <a:solidFill>
                  <a:prstClr val="black"/>
                </a:solidFill>
                <a:latin typeface="Courier"/>
              </a:rPr>
              <a:t>;</a:t>
            </a:r>
            <a:endParaRPr lang="en-US" sz="1000" dirty="0">
              <a:solidFill>
                <a:prstClr val="black"/>
              </a:solidFill>
              <a:latin typeface="Courier"/>
            </a:endParaRPr>
          </a:p>
          <a:p>
            <a:r>
              <a:rPr lang="is-IS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is-IS" sz="1000" b="1" dirty="0">
                <a:solidFill>
                  <a:srgbClr val="9E1C4E"/>
                </a:solidFill>
                <a:latin typeface="Courier-Bold"/>
              </a:rPr>
              <a:t>return</a:t>
            </a:r>
            <a:r>
              <a:rPr lang="is-IS" sz="1000" dirty="0">
                <a:solidFill>
                  <a:prstClr val="black"/>
                </a:solidFill>
                <a:latin typeface="Courier"/>
              </a:rPr>
              <a:t> </a:t>
            </a:r>
            <a:r>
              <a:rPr lang="is-IS" sz="10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is-IS" sz="10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is-IS" sz="1000" dirty="0">
                <a:solidFill>
                  <a:prstClr val="black"/>
                </a:solidFill>
                <a:latin typeface="Courier"/>
              </a:rPr>
              <a:t>}</a:t>
            </a:r>
            <a:endParaRPr lang="de-DE" sz="1000" dirty="0"/>
          </a:p>
        </p:txBody>
      </p:sp>
      <p:sp>
        <p:nvSpPr>
          <p:cNvPr id="8" name="Richtungspfeil 7"/>
          <p:cNvSpPr/>
          <p:nvPr/>
        </p:nvSpPr>
        <p:spPr>
          <a:xfrm flipH="1">
            <a:off x="6477000" y="2057400"/>
            <a:ext cx="2667000" cy="3048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Heap vs. </a:t>
            </a:r>
            <a:r>
              <a:rPr lang="de-DE" sz="1600" dirty="0" err="1" smtClean="0"/>
              <a:t>stack</a:t>
            </a:r>
            <a:endParaRPr lang="de-DE" sz="1600" dirty="0"/>
          </a:p>
        </p:txBody>
      </p:sp>
      <p:sp>
        <p:nvSpPr>
          <p:cNvPr id="9" name="Richtungspfeil 8"/>
          <p:cNvSpPr/>
          <p:nvPr/>
        </p:nvSpPr>
        <p:spPr>
          <a:xfrm flipH="1">
            <a:off x="2209800" y="1371600"/>
            <a:ext cx="6934200" cy="3048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Malloc</a:t>
            </a:r>
            <a:r>
              <a:rPr lang="de-DE" sz="1600" dirty="0" smtClean="0"/>
              <a:t> / </a:t>
            </a:r>
            <a:r>
              <a:rPr lang="de-DE" sz="1600" dirty="0" err="1" smtClean="0"/>
              <a:t>free</a:t>
            </a:r>
            <a:endParaRPr lang="de-DE" sz="1600" dirty="0"/>
          </a:p>
        </p:txBody>
      </p:sp>
      <p:sp>
        <p:nvSpPr>
          <p:cNvPr id="10" name="Richtungspfeil 9"/>
          <p:cNvSpPr/>
          <p:nvPr/>
        </p:nvSpPr>
        <p:spPr>
          <a:xfrm flipH="1">
            <a:off x="2514600" y="4495800"/>
            <a:ext cx="6629400" cy="3048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Iterate</a:t>
            </a:r>
            <a:r>
              <a:rPr lang="de-DE" sz="1600" dirty="0" smtClean="0"/>
              <a:t> </a:t>
            </a:r>
            <a:r>
              <a:rPr lang="de-DE" sz="1600" dirty="0" err="1" smtClean="0"/>
              <a:t>over</a:t>
            </a:r>
            <a:r>
              <a:rPr lang="de-DE" sz="1600" dirty="0" smtClean="0"/>
              <a:t> </a:t>
            </a:r>
            <a:r>
              <a:rPr lang="de-DE" sz="1600" dirty="0" err="1" smtClean="0"/>
              <a:t>array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</a:t>
            </a:r>
            <a:r>
              <a:rPr lang="de-DE" sz="1600" dirty="0" err="1" smtClean="0"/>
              <a:t>pointer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5837305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15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Enums</a:t>
            </a:r>
            <a:r>
              <a:rPr lang="de-DE" dirty="0" smtClean="0"/>
              <a:t> / </a:t>
            </a:r>
            <a:r>
              <a:rPr lang="de-DE" dirty="0" err="1" smtClean="0"/>
              <a:t>Structs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1081283" y="1853624"/>
            <a:ext cx="2590800" cy="3124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 dirty="0" err="1">
                <a:solidFill>
                  <a:srgbClr val="107C03"/>
                </a:solidFill>
                <a:latin typeface="Courier-Bold"/>
              </a:rPr>
              <a:t>typedef</a:t>
            </a:r>
            <a:r>
              <a:rPr lang="de-DE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b="1" dirty="0" err="1">
                <a:solidFill>
                  <a:srgbClr val="107C03"/>
                </a:solidFill>
                <a:latin typeface="Courier-Bold"/>
              </a:rPr>
              <a:t>enum</a:t>
            </a:r>
            <a:r>
              <a:rPr lang="de-DE" dirty="0">
                <a:solidFill>
                  <a:prstClr val="black"/>
                </a:solidFill>
                <a:latin typeface="Courier"/>
              </a:rPr>
              <a:t> {</a:t>
            </a:r>
          </a:p>
          <a:p>
            <a:r>
              <a:rPr lang="de-DE" dirty="0">
                <a:solidFill>
                  <a:prstClr val="black"/>
                </a:solidFill>
                <a:latin typeface="Courier"/>
              </a:rPr>
              <a:t>    AGE = </a:t>
            </a:r>
            <a:r>
              <a:rPr lang="de-DE" dirty="0">
                <a:solidFill>
                  <a:srgbClr val="FC7808"/>
                </a:solidFill>
                <a:latin typeface="Courier"/>
              </a:rPr>
              <a:t>1</a:t>
            </a:r>
            <a:r>
              <a:rPr lang="de-DE" dirty="0">
                <a:solidFill>
                  <a:prstClr val="black"/>
                </a:solidFill>
                <a:latin typeface="Courier"/>
              </a:rPr>
              <a:t>,</a:t>
            </a:r>
          </a:p>
          <a:p>
            <a:r>
              <a:rPr lang="de-DE" dirty="0">
                <a:solidFill>
                  <a:prstClr val="black"/>
                </a:solidFill>
                <a:latin typeface="Courier"/>
              </a:rPr>
              <a:t>    CITY,</a:t>
            </a:r>
          </a:p>
          <a:p>
            <a:r>
              <a:rPr lang="de-DE" dirty="0">
                <a:solidFill>
                  <a:prstClr val="black"/>
                </a:solidFill>
                <a:latin typeface="Courier"/>
              </a:rPr>
              <a:t>    COUNTRY,</a:t>
            </a:r>
          </a:p>
          <a:p>
            <a:r>
              <a:rPr lang="de-DE" dirty="0">
                <a:solidFill>
                  <a:prstClr val="black"/>
                </a:solidFill>
                <a:latin typeface="Courier"/>
              </a:rPr>
              <a:t>    COLOR,</a:t>
            </a:r>
          </a:p>
          <a:p>
            <a:r>
              <a:rPr lang="de-DE" dirty="0">
                <a:solidFill>
                  <a:prstClr val="black"/>
                </a:solidFill>
                <a:latin typeface="Courier"/>
              </a:rPr>
              <a:t>    NAME,</a:t>
            </a:r>
          </a:p>
          <a:p>
            <a:r>
              <a:rPr lang="de-DE" dirty="0">
                <a:solidFill>
                  <a:prstClr val="black"/>
                </a:solidFill>
                <a:latin typeface="Courier"/>
              </a:rPr>
              <a:t>    WHATEVER</a:t>
            </a:r>
          </a:p>
          <a:p>
            <a:r>
              <a:rPr lang="de-DE" dirty="0">
                <a:solidFill>
                  <a:prstClr val="black"/>
                </a:solidFill>
                <a:latin typeface="Courier"/>
              </a:rPr>
              <a:t>} </a:t>
            </a:r>
            <a:r>
              <a:rPr lang="de-DE" dirty="0" err="1">
                <a:solidFill>
                  <a:prstClr val="black"/>
                </a:solidFill>
                <a:latin typeface="Courier"/>
              </a:rPr>
              <a:t>Question</a:t>
            </a:r>
            <a:r>
              <a:rPr lang="de-DE" dirty="0">
                <a:solidFill>
                  <a:prstClr val="black"/>
                </a:solidFill>
                <a:latin typeface="Courier"/>
              </a:rPr>
              <a:t>;</a:t>
            </a:r>
            <a:endParaRPr lang="fr-FR" dirty="0">
              <a:solidFill>
                <a:prstClr val="black"/>
              </a:solidFill>
              <a:latin typeface="Courier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411275" y="1828800"/>
            <a:ext cx="2849880" cy="3124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 dirty="0" err="1">
                <a:solidFill>
                  <a:srgbClr val="107C03"/>
                </a:solidFill>
                <a:latin typeface="Courier-Bold"/>
              </a:rPr>
              <a:t>typedef</a:t>
            </a:r>
            <a:r>
              <a:rPr lang="de-DE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b="1" dirty="0" err="1">
                <a:solidFill>
                  <a:srgbClr val="107C03"/>
                </a:solidFill>
                <a:latin typeface="Courier-Bold"/>
              </a:rPr>
              <a:t>struct</a:t>
            </a:r>
            <a:r>
              <a:rPr lang="de-DE" dirty="0">
                <a:solidFill>
                  <a:prstClr val="black"/>
                </a:solidFill>
                <a:latin typeface="Courier"/>
              </a:rPr>
              <a:t> {</a:t>
            </a:r>
          </a:p>
          <a:p>
            <a:r>
              <a:rPr lang="fr-FR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fr-FR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fr-FR" dirty="0">
                <a:solidFill>
                  <a:prstClr val="black"/>
                </a:solidFill>
                <a:latin typeface="Courier"/>
              </a:rPr>
              <a:t>     i;</a:t>
            </a:r>
          </a:p>
          <a:p>
            <a:r>
              <a:rPr lang="ro-RO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ro-RO" b="1" dirty="0">
                <a:solidFill>
                  <a:srgbClr val="107C03"/>
                </a:solidFill>
                <a:latin typeface="Courier-Bold"/>
              </a:rPr>
              <a:t>float</a:t>
            </a:r>
            <a:r>
              <a:rPr lang="ro-RO" dirty="0">
                <a:solidFill>
                  <a:prstClr val="black"/>
                </a:solidFill>
                <a:latin typeface="Courier"/>
              </a:rPr>
              <a:t>   f;</a:t>
            </a:r>
          </a:p>
          <a:p>
            <a:r>
              <a:rPr lang="fr-FR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fr-FR" b="1" dirty="0">
                <a:solidFill>
                  <a:srgbClr val="107C03"/>
                </a:solidFill>
                <a:latin typeface="Courier-Bold"/>
              </a:rPr>
              <a:t>double</a:t>
            </a:r>
            <a:r>
              <a:rPr lang="fr-FR" dirty="0">
                <a:solidFill>
                  <a:prstClr val="black"/>
                </a:solidFill>
                <a:latin typeface="Courier"/>
              </a:rPr>
              <a:t>  d;</a:t>
            </a:r>
          </a:p>
          <a:p>
            <a:r>
              <a:rPr lang="it-IT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it-IT" b="1" dirty="0" err="1">
                <a:solidFill>
                  <a:srgbClr val="107C03"/>
                </a:solidFill>
                <a:latin typeface="Courier-Bold"/>
              </a:rPr>
              <a:t>size_t</a:t>
            </a:r>
            <a:r>
              <a:rPr lang="it-IT" dirty="0">
                <a:solidFill>
                  <a:prstClr val="black"/>
                </a:solidFill>
                <a:latin typeface="Courier"/>
              </a:rPr>
              <a:t>  </a:t>
            </a:r>
            <a:r>
              <a:rPr lang="it-IT" dirty="0" err="1">
                <a:solidFill>
                  <a:prstClr val="black"/>
                </a:solidFill>
                <a:latin typeface="Courier"/>
              </a:rPr>
              <a:t>s</a:t>
            </a:r>
            <a:r>
              <a:rPr lang="it-IT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it-IT" dirty="0">
                <a:solidFill>
                  <a:prstClr val="black"/>
                </a:solidFill>
                <a:latin typeface="Courier"/>
              </a:rPr>
              <a:t>} Data;</a:t>
            </a:r>
            <a:endParaRPr lang="fr-FR" dirty="0">
              <a:solidFill>
                <a:prstClr val="black"/>
              </a:solidFill>
              <a:latin typeface="Courier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928883" y="5130224"/>
            <a:ext cx="288111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err="1" smtClean="0"/>
              <a:t>Enum</a:t>
            </a:r>
            <a:r>
              <a:rPr lang="de-DE" sz="3200" dirty="0" smtClean="0"/>
              <a:t> Definition</a:t>
            </a:r>
            <a:endParaRPr lang="de-DE" sz="3200" dirty="0"/>
          </a:p>
        </p:txBody>
      </p:sp>
      <p:sp>
        <p:nvSpPr>
          <p:cNvPr id="12" name="Textfeld 11"/>
          <p:cNvSpPr txBox="1"/>
          <p:nvPr/>
        </p:nvSpPr>
        <p:spPr>
          <a:xfrm>
            <a:off x="5388415" y="5130224"/>
            <a:ext cx="29173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err="1" smtClean="0"/>
              <a:t>Struct</a:t>
            </a:r>
            <a:r>
              <a:rPr lang="de-DE" sz="3200" dirty="0" smtClean="0"/>
              <a:t> Definition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616013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16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Switch </a:t>
            </a:r>
            <a:r>
              <a:rPr lang="de-DE" dirty="0" err="1" smtClean="0"/>
              <a:t>statement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685800" y="1295400"/>
            <a:ext cx="5105400" cy="4953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b="1" dirty="0" err="1">
                <a:solidFill>
                  <a:srgbClr val="107C03"/>
                </a:solidFill>
                <a:latin typeface="Courier-Bold"/>
              </a:rPr>
              <a:t>void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Courier"/>
              </a:rPr>
              <a:t>answer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de-DE" sz="1000" dirty="0" err="1">
                <a:solidFill>
                  <a:prstClr val="black"/>
                </a:solidFill>
                <a:latin typeface="Courier"/>
              </a:rPr>
              <a:t>Question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Courier"/>
              </a:rPr>
              <a:t>q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 )</a:t>
            </a:r>
          </a:p>
          <a:p>
            <a:r>
              <a:rPr lang="de-DE" sz="1000" dirty="0">
                <a:solidFill>
                  <a:prstClr val="black"/>
                </a:solidFill>
                <a:latin typeface="Courier"/>
              </a:rPr>
              <a:t>{</a:t>
            </a:r>
          </a:p>
          <a:p>
            <a:r>
              <a:rPr lang="en-US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1000" b="1" dirty="0">
                <a:solidFill>
                  <a:srgbClr val="9E1C4E"/>
                </a:solidFill>
                <a:latin typeface="Courier-Bold"/>
              </a:rPr>
              <a:t>switch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( q ){</a:t>
            </a:r>
          </a:p>
          <a:p>
            <a:r>
              <a:rPr lang="en-US" sz="1000" dirty="0">
                <a:solidFill>
                  <a:prstClr val="black"/>
                </a:solidFill>
                <a:latin typeface="Courier"/>
              </a:rPr>
              <a:t>        </a:t>
            </a:r>
            <a:r>
              <a:rPr lang="en-US" sz="1000" b="1" dirty="0">
                <a:solidFill>
                  <a:srgbClr val="9E1C4E"/>
                </a:solidFill>
                <a:latin typeface="Courier-Bold"/>
              </a:rPr>
              <a:t>case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 AGE:</a:t>
            </a: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        printf( </a:t>
            </a:r>
            <a:r>
              <a:rPr lang="ro-RO" sz="1000" dirty="0">
                <a:solidFill>
                  <a:srgbClr val="3A5C78"/>
                </a:solidFill>
                <a:latin typeface="Courier"/>
              </a:rPr>
              <a:t>"Age: 30</a:t>
            </a:r>
            <a:r>
              <a:rPr lang="ro-RO" sz="1000" dirty="0">
                <a:solidFill>
                  <a:srgbClr val="7500DB"/>
                </a:solidFill>
                <a:latin typeface="Courier"/>
              </a:rPr>
              <a:t>\n</a:t>
            </a:r>
            <a:r>
              <a:rPr lang="ro-RO" sz="10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 );</a:t>
            </a: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        </a:t>
            </a:r>
            <a:r>
              <a:rPr lang="ro-RO" sz="1000" b="1" dirty="0">
                <a:solidFill>
                  <a:srgbClr val="9E1C4E"/>
                </a:solidFill>
                <a:latin typeface="Courier-Bold"/>
              </a:rPr>
              <a:t>break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en-US" sz="1000" dirty="0">
                <a:solidFill>
                  <a:prstClr val="black"/>
                </a:solidFill>
                <a:latin typeface="Courier"/>
              </a:rPr>
              <a:t>        </a:t>
            </a:r>
            <a:r>
              <a:rPr lang="en-US" sz="1000" b="1" dirty="0">
                <a:solidFill>
                  <a:srgbClr val="9E1C4E"/>
                </a:solidFill>
                <a:latin typeface="Courier-Bold"/>
              </a:rPr>
              <a:t>case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 CITY:</a:t>
            </a:r>
          </a:p>
          <a:p>
            <a:r>
              <a:rPr lang="de-DE" sz="1000" dirty="0">
                <a:solidFill>
                  <a:prstClr val="black"/>
                </a:solidFill>
                <a:latin typeface="Courier"/>
              </a:rPr>
              <a:t>            </a:t>
            </a:r>
            <a:r>
              <a:rPr lang="de-DE" sz="1000" dirty="0" err="1">
                <a:solidFill>
                  <a:prstClr val="black"/>
                </a:solidFill>
                <a:latin typeface="Courier"/>
              </a:rPr>
              <a:t>printf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de-DE" sz="1000" dirty="0">
                <a:solidFill>
                  <a:srgbClr val="3A5C78"/>
                </a:solidFill>
                <a:latin typeface="Courier"/>
              </a:rPr>
              <a:t>"City: </a:t>
            </a:r>
            <a:r>
              <a:rPr lang="de-DE" sz="1000" dirty="0" err="1">
                <a:solidFill>
                  <a:srgbClr val="3A5C78"/>
                </a:solidFill>
                <a:latin typeface="Courier"/>
              </a:rPr>
              <a:t>Zhsihua</a:t>
            </a:r>
            <a:r>
              <a:rPr lang="de-DE" sz="1000" dirty="0">
                <a:solidFill>
                  <a:srgbClr val="7500DB"/>
                </a:solidFill>
                <a:latin typeface="Courier"/>
              </a:rPr>
              <a:t>\</a:t>
            </a:r>
            <a:r>
              <a:rPr lang="de-DE" sz="1000" dirty="0" err="1">
                <a:solidFill>
                  <a:srgbClr val="7500DB"/>
                </a:solidFill>
                <a:latin typeface="Courier"/>
              </a:rPr>
              <a:t>n</a:t>
            </a:r>
            <a:r>
              <a:rPr lang="de-DE" sz="10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);</a:t>
            </a:r>
          </a:p>
          <a:p>
            <a:r>
              <a:rPr lang="de-DE" sz="1000" dirty="0">
                <a:solidFill>
                  <a:prstClr val="black"/>
                </a:solidFill>
                <a:latin typeface="Courier"/>
              </a:rPr>
              <a:t>            </a:t>
            </a:r>
            <a:r>
              <a:rPr lang="de-DE" sz="1000" b="1" dirty="0">
                <a:solidFill>
                  <a:srgbClr val="9E1C4E"/>
                </a:solidFill>
                <a:latin typeface="Courier-Bold"/>
              </a:rPr>
              <a:t>break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en-US" sz="1000" dirty="0">
                <a:solidFill>
                  <a:prstClr val="black"/>
                </a:solidFill>
                <a:latin typeface="Courier"/>
              </a:rPr>
              <a:t>        </a:t>
            </a:r>
            <a:r>
              <a:rPr lang="en-US" sz="1000" b="1" dirty="0">
                <a:solidFill>
                  <a:srgbClr val="9E1C4E"/>
                </a:solidFill>
                <a:latin typeface="Courier-Bold"/>
              </a:rPr>
              <a:t>case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 COUNTRY:</a:t>
            </a:r>
          </a:p>
          <a:p>
            <a:r>
              <a:rPr lang="en-US" sz="1000" dirty="0">
                <a:solidFill>
                  <a:prstClr val="black"/>
                </a:solidFill>
                <a:latin typeface="Courier"/>
              </a:rPr>
              <a:t>            </a:t>
            </a:r>
            <a:r>
              <a:rPr lang="en-US" sz="1000" dirty="0" err="1">
                <a:solidFill>
                  <a:prstClr val="black"/>
                </a:solidFill>
                <a:latin typeface="Courier"/>
              </a:rPr>
              <a:t>printf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en-US" sz="1000" dirty="0">
                <a:solidFill>
                  <a:srgbClr val="3A5C78"/>
                </a:solidFill>
                <a:latin typeface="Courier"/>
              </a:rPr>
              <a:t>"Country: CHINA</a:t>
            </a:r>
            <a:r>
              <a:rPr lang="en-US" sz="1000" dirty="0">
                <a:solidFill>
                  <a:srgbClr val="7500DB"/>
                </a:solidFill>
                <a:latin typeface="Courier"/>
              </a:rPr>
              <a:t>\n</a:t>
            </a:r>
            <a:r>
              <a:rPr lang="en-US" sz="10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);</a:t>
            </a:r>
          </a:p>
          <a:p>
            <a:r>
              <a:rPr lang="en-US" sz="1000" dirty="0">
                <a:solidFill>
                  <a:prstClr val="black"/>
                </a:solidFill>
                <a:latin typeface="Courier"/>
              </a:rPr>
              <a:t>            </a:t>
            </a:r>
            <a:r>
              <a:rPr lang="en-US" sz="1000" b="1" dirty="0">
                <a:solidFill>
                  <a:srgbClr val="9E1C4E"/>
                </a:solidFill>
                <a:latin typeface="Courier-Bold"/>
              </a:rPr>
              <a:t>break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en-US" sz="1000" dirty="0">
                <a:solidFill>
                  <a:prstClr val="black"/>
                </a:solidFill>
                <a:latin typeface="Courier"/>
              </a:rPr>
              <a:t>        </a:t>
            </a:r>
            <a:r>
              <a:rPr lang="en-US" sz="1000" b="1" dirty="0">
                <a:solidFill>
                  <a:srgbClr val="9E1C4E"/>
                </a:solidFill>
                <a:latin typeface="Courier-Bold"/>
              </a:rPr>
              <a:t>case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 COLOR:</a:t>
            </a:r>
          </a:p>
          <a:p>
            <a:r>
              <a:rPr lang="en-US" sz="1000" dirty="0">
                <a:solidFill>
                  <a:prstClr val="black"/>
                </a:solidFill>
                <a:latin typeface="Courier"/>
              </a:rPr>
              <a:t>            </a:t>
            </a:r>
            <a:r>
              <a:rPr lang="en-US" sz="1000" dirty="0" err="1">
                <a:solidFill>
                  <a:prstClr val="black"/>
                </a:solidFill>
                <a:latin typeface="Courier"/>
              </a:rPr>
              <a:t>printf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en-US" sz="1000" dirty="0">
                <a:solidFill>
                  <a:srgbClr val="3A5C78"/>
                </a:solidFill>
                <a:latin typeface="Courier"/>
              </a:rPr>
              <a:t>"Color: Green</a:t>
            </a:r>
            <a:r>
              <a:rPr lang="en-US" sz="1000" dirty="0">
                <a:solidFill>
                  <a:srgbClr val="7500DB"/>
                </a:solidFill>
                <a:latin typeface="Courier"/>
              </a:rPr>
              <a:t>\n</a:t>
            </a:r>
            <a:r>
              <a:rPr lang="en-US" sz="10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);</a:t>
            </a:r>
          </a:p>
          <a:p>
            <a:r>
              <a:rPr lang="en-US" sz="1000" dirty="0">
                <a:solidFill>
                  <a:prstClr val="black"/>
                </a:solidFill>
                <a:latin typeface="Courier"/>
              </a:rPr>
              <a:t>            </a:t>
            </a:r>
            <a:r>
              <a:rPr lang="en-US" sz="1000" b="1" dirty="0">
                <a:solidFill>
                  <a:srgbClr val="9E1C4E"/>
                </a:solidFill>
                <a:latin typeface="Courier-Bold"/>
              </a:rPr>
              <a:t>break</a:t>
            </a:r>
            <a:r>
              <a:rPr lang="en-US" sz="10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fr-FR" sz="1000" dirty="0">
                <a:solidFill>
                  <a:prstClr val="black"/>
                </a:solidFill>
                <a:latin typeface="Courier"/>
              </a:rPr>
              <a:t>        </a:t>
            </a:r>
            <a:r>
              <a:rPr lang="fr-FR" sz="1000" b="1" dirty="0">
                <a:solidFill>
                  <a:srgbClr val="9E1C4E"/>
                </a:solidFill>
                <a:latin typeface="Courier-Bold"/>
              </a:rPr>
              <a:t>default</a:t>
            </a:r>
            <a:r>
              <a:rPr lang="fr-FR" sz="1000" dirty="0">
                <a:solidFill>
                  <a:prstClr val="black"/>
                </a:solidFill>
                <a:latin typeface="Courier"/>
              </a:rPr>
              <a:t>:</a:t>
            </a: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        printf( </a:t>
            </a:r>
            <a:r>
              <a:rPr lang="ro-RO" sz="1000" dirty="0">
                <a:solidFill>
                  <a:srgbClr val="3A5C78"/>
                </a:solidFill>
                <a:latin typeface="Courier"/>
              </a:rPr>
              <a:t>"42</a:t>
            </a:r>
            <a:r>
              <a:rPr lang="ro-RO" sz="1000" dirty="0">
                <a:solidFill>
                  <a:srgbClr val="7500DB"/>
                </a:solidFill>
                <a:latin typeface="Courier"/>
              </a:rPr>
              <a:t>\n</a:t>
            </a:r>
            <a:r>
              <a:rPr lang="ro-RO" sz="10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);</a:t>
            </a: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        </a:t>
            </a:r>
            <a:r>
              <a:rPr lang="ro-RO" sz="1000" b="1" dirty="0">
                <a:solidFill>
                  <a:srgbClr val="9E1C4E"/>
                </a:solidFill>
                <a:latin typeface="Courier-Bold"/>
              </a:rPr>
              <a:t>break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    }</a:t>
            </a: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}</a:t>
            </a:r>
          </a:p>
          <a:p>
            <a:endParaRPr lang="ro-RO" sz="1000" dirty="0">
              <a:solidFill>
                <a:prstClr val="black"/>
              </a:solidFill>
              <a:latin typeface="Courier"/>
            </a:endParaRPr>
          </a:p>
          <a:p>
            <a:r>
              <a:rPr lang="ro-RO" sz="1000" b="1" dirty="0">
                <a:solidFill>
                  <a:srgbClr val="107C03"/>
                </a:solidFill>
                <a:latin typeface="Courier-Bold"/>
              </a:rPr>
              <a:t>int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 main( </a:t>
            </a:r>
            <a:r>
              <a:rPr lang="ro-RO" sz="1000" b="1" dirty="0">
                <a:solidFill>
                  <a:srgbClr val="107C03"/>
                </a:solidFill>
                <a:latin typeface="Courier-Bold"/>
              </a:rPr>
              <a:t>int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 argc, </a:t>
            </a:r>
            <a:r>
              <a:rPr lang="ro-RO" sz="1000" b="1" dirty="0">
                <a:solidFill>
                  <a:srgbClr val="107C03"/>
                </a:solidFill>
                <a:latin typeface="Courier-Bold"/>
              </a:rPr>
              <a:t>char</a:t>
            </a:r>
            <a:r>
              <a:rPr lang="ro-RO" sz="1000" dirty="0">
                <a:solidFill>
                  <a:prstClr val="black"/>
                </a:solidFill>
                <a:latin typeface="Courier"/>
              </a:rPr>
              <a:t>* argv[] )</a:t>
            </a:r>
          </a:p>
          <a:p>
            <a:r>
              <a:rPr lang="ro-RO" sz="1000" dirty="0">
                <a:solidFill>
                  <a:prstClr val="black"/>
                </a:solidFill>
                <a:latin typeface="Courier"/>
              </a:rPr>
              <a:t>{</a:t>
            </a:r>
          </a:p>
          <a:p>
            <a:r>
              <a:rPr lang="de-DE" sz="1000" dirty="0" smtClean="0">
                <a:solidFill>
                  <a:prstClr val="black"/>
                </a:solidFill>
                <a:latin typeface="Courier"/>
              </a:rPr>
              <a:t>    </a:t>
            </a:r>
            <a:r>
              <a:rPr lang="de-DE" sz="1000" dirty="0" err="1" smtClean="0">
                <a:solidFill>
                  <a:prstClr val="black"/>
                </a:solidFill>
                <a:latin typeface="Courier"/>
              </a:rPr>
              <a:t>answer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( AGE );</a:t>
            </a:r>
          </a:p>
          <a:p>
            <a:r>
              <a:rPr lang="de-DE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de-DE" sz="1000" dirty="0" err="1">
                <a:solidFill>
                  <a:prstClr val="black"/>
                </a:solidFill>
                <a:latin typeface="Courier"/>
              </a:rPr>
              <a:t>answer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( COUNTRY );</a:t>
            </a:r>
          </a:p>
          <a:p>
            <a:r>
              <a:rPr lang="de-DE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de-DE" sz="1000" dirty="0" err="1">
                <a:solidFill>
                  <a:prstClr val="black"/>
                </a:solidFill>
                <a:latin typeface="Courier"/>
              </a:rPr>
              <a:t>answer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( NAME );</a:t>
            </a:r>
          </a:p>
          <a:p>
            <a:r>
              <a:rPr lang="de-DE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de-DE" sz="1000" dirty="0" err="1">
                <a:solidFill>
                  <a:prstClr val="black"/>
                </a:solidFill>
                <a:latin typeface="Courier"/>
              </a:rPr>
              <a:t>answer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( COLOR );</a:t>
            </a:r>
          </a:p>
          <a:p>
            <a:r>
              <a:rPr lang="de-DE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de-DE" sz="1000" dirty="0" err="1">
                <a:solidFill>
                  <a:prstClr val="black"/>
                </a:solidFill>
                <a:latin typeface="Courier"/>
              </a:rPr>
              <a:t>answer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( CITY );</a:t>
            </a:r>
          </a:p>
          <a:p>
            <a:r>
              <a:rPr lang="de-DE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de-DE" sz="1000" dirty="0" err="1">
                <a:solidFill>
                  <a:prstClr val="black"/>
                </a:solidFill>
                <a:latin typeface="Courier"/>
              </a:rPr>
              <a:t>answer</a:t>
            </a:r>
            <a:r>
              <a:rPr lang="de-DE" sz="1000" dirty="0">
                <a:solidFill>
                  <a:prstClr val="black"/>
                </a:solidFill>
                <a:latin typeface="Courier"/>
              </a:rPr>
              <a:t>( WHATEVER );</a:t>
            </a:r>
          </a:p>
          <a:p>
            <a:r>
              <a:rPr lang="is-IS" sz="10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is-IS" sz="1000" b="1" dirty="0">
                <a:solidFill>
                  <a:srgbClr val="9E1C4E"/>
                </a:solidFill>
                <a:latin typeface="Courier-Bold"/>
              </a:rPr>
              <a:t>return</a:t>
            </a:r>
            <a:r>
              <a:rPr lang="is-IS" sz="1000" dirty="0">
                <a:solidFill>
                  <a:prstClr val="black"/>
                </a:solidFill>
                <a:latin typeface="Courier"/>
              </a:rPr>
              <a:t> </a:t>
            </a:r>
            <a:r>
              <a:rPr lang="is-IS" sz="10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is-IS" sz="10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is-IS" sz="1000" dirty="0">
                <a:solidFill>
                  <a:prstClr val="black"/>
                </a:solidFill>
                <a:latin typeface="Courier"/>
              </a:rPr>
              <a:t>}</a:t>
            </a:r>
            <a:endParaRPr lang="fr-FR" sz="1000" dirty="0">
              <a:solidFill>
                <a:prstClr val="black"/>
              </a:solidFill>
              <a:latin typeface="Courier"/>
            </a:endParaRPr>
          </a:p>
        </p:txBody>
      </p:sp>
      <p:sp>
        <p:nvSpPr>
          <p:cNvPr id="10" name="Richtungspfeil 9"/>
          <p:cNvSpPr/>
          <p:nvPr/>
        </p:nvSpPr>
        <p:spPr>
          <a:xfrm flipH="1">
            <a:off x="3657600" y="3733800"/>
            <a:ext cx="5486400" cy="3810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Default </a:t>
            </a:r>
            <a:r>
              <a:rPr lang="de-DE" dirty="0" err="1" smtClean="0"/>
              <a:t>case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all non </a:t>
            </a:r>
            <a:r>
              <a:rPr lang="de-DE" dirty="0" err="1" smtClean="0"/>
              <a:t>listed</a:t>
            </a:r>
            <a:r>
              <a:rPr lang="de-DE" dirty="0" smtClean="0"/>
              <a:t> </a:t>
            </a:r>
            <a:r>
              <a:rPr lang="de-DE" dirty="0" err="1" smtClean="0"/>
              <a:t>options</a:t>
            </a:r>
            <a:endParaRPr lang="de-DE" dirty="0"/>
          </a:p>
        </p:txBody>
      </p:sp>
      <p:sp>
        <p:nvSpPr>
          <p:cNvPr id="11" name="Richtungspfeil 10"/>
          <p:cNvSpPr/>
          <p:nvPr/>
        </p:nvSpPr>
        <p:spPr>
          <a:xfrm flipH="1">
            <a:off x="3657600" y="1371600"/>
            <a:ext cx="5486400" cy="3810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Enum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„type“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765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create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aggregated</a:t>
            </a:r>
            <a:r>
              <a:rPr lang="de-DE" dirty="0" smtClean="0"/>
              <a:t> „</a:t>
            </a:r>
            <a:r>
              <a:rPr lang="de-DE" i="1" dirty="0" err="1" smtClean="0"/>
              <a:t>types</a:t>
            </a:r>
            <a:r>
              <a:rPr lang="de-DE" i="1" dirty="0" smtClean="0"/>
              <a:t>“</a:t>
            </a:r>
            <a:endParaRPr lang="de-DE" dirty="0" smtClean="0"/>
          </a:p>
          <a:p>
            <a:r>
              <a:rPr lang="de-DE" dirty="0" err="1" smtClean="0"/>
              <a:t>Behave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built</a:t>
            </a:r>
            <a:r>
              <a:rPr lang="de-DE" dirty="0" smtClean="0"/>
              <a:t>-in </a:t>
            </a:r>
            <a:r>
              <a:rPr lang="de-DE" dirty="0" err="1" smtClean="0"/>
              <a:t>types</a:t>
            </a:r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Pointers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structs</a:t>
            </a:r>
            <a:endParaRPr lang="de-DE" dirty="0" smtClean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17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Structs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14400" y="2514600"/>
            <a:ext cx="70104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prstClr val="black"/>
                </a:solidFill>
                <a:latin typeface="Courier"/>
              </a:rPr>
              <a:t>Data d;</a:t>
            </a:r>
          </a:p>
          <a:p>
            <a:r>
              <a:rPr lang="pl-PL" sz="1600" dirty="0" err="1" smtClean="0">
                <a:solidFill>
                  <a:prstClr val="black"/>
                </a:solidFill>
                <a:latin typeface="Courier"/>
              </a:rPr>
              <a:t>d.i</a:t>
            </a:r>
            <a:r>
              <a:rPr lang="pl-PL" sz="1600" dirty="0" smtClean="0">
                <a:solidFill>
                  <a:prstClr val="black"/>
                </a:solidFill>
                <a:latin typeface="Courier"/>
              </a:rPr>
              <a:t> </a:t>
            </a:r>
            <a:r>
              <a:rPr lang="pl-PL" sz="1600" dirty="0">
                <a:solidFill>
                  <a:prstClr val="black"/>
                </a:solidFill>
                <a:latin typeface="Courier"/>
              </a:rPr>
              <a:t>= </a:t>
            </a:r>
            <a:r>
              <a:rPr lang="pl-PL" sz="16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pl-PL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pl-PL" sz="1600" dirty="0" err="1" smtClean="0">
                <a:solidFill>
                  <a:prstClr val="black"/>
                </a:solidFill>
                <a:latin typeface="Courier"/>
              </a:rPr>
              <a:t>d.f</a:t>
            </a:r>
            <a:r>
              <a:rPr lang="pl-PL" sz="1600" dirty="0" smtClean="0">
                <a:solidFill>
                  <a:prstClr val="black"/>
                </a:solidFill>
                <a:latin typeface="Courier"/>
              </a:rPr>
              <a:t> </a:t>
            </a:r>
            <a:r>
              <a:rPr lang="pl-PL" sz="1600" dirty="0">
                <a:solidFill>
                  <a:prstClr val="black"/>
                </a:solidFill>
                <a:latin typeface="Courier"/>
              </a:rPr>
              <a:t>= </a:t>
            </a:r>
            <a:r>
              <a:rPr lang="pl-PL" sz="1600" dirty="0">
                <a:solidFill>
                  <a:srgbClr val="FC7808"/>
                </a:solidFill>
                <a:latin typeface="Courier"/>
              </a:rPr>
              <a:t>1.0f</a:t>
            </a:r>
            <a:r>
              <a:rPr lang="pl-PL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is-IS" sz="1600" dirty="0" smtClean="0">
                <a:solidFill>
                  <a:prstClr val="black"/>
                </a:solidFill>
                <a:latin typeface="Courier"/>
              </a:rPr>
              <a:t>d.d </a:t>
            </a:r>
            <a:r>
              <a:rPr lang="is-IS" sz="1600" dirty="0">
                <a:solidFill>
                  <a:prstClr val="black"/>
                </a:solidFill>
                <a:latin typeface="Courier"/>
              </a:rPr>
              <a:t>= </a:t>
            </a:r>
            <a:r>
              <a:rPr lang="is-IS" sz="1600" dirty="0">
                <a:solidFill>
                  <a:srgbClr val="FC7808"/>
                </a:solidFill>
                <a:latin typeface="Courier"/>
              </a:rPr>
              <a:t>2.1</a:t>
            </a:r>
            <a:r>
              <a:rPr lang="is-IS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is-IS" sz="1600" dirty="0" smtClean="0">
                <a:solidFill>
                  <a:prstClr val="black"/>
                </a:solidFill>
                <a:latin typeface="Courier"/>
              </a:rPr>
              <a:t>d.s </a:t>
            </a:r>
            <a:r>
              <a:rPr lang="is-IS" sz="1600" dirty="0">
                <a:solidFill>
                  <a:prstClr val="black"/>
                </a:solidFill>
                <a:latin typeface="Courier"/>
              </a:rPr>
              <a:t>= </a:t>
            </a:r>
            <a:r>
              <a:rPr lang="is-IS" sz="16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is-IS" sz="1600" dirty="0">
                <a:solidFill>
                  <a:prstClr val="black"/>
                </a:solidFill>
                <a:latin typeface="Courier"/>
              </a:rPr>
              <a:t>;</a:t>
            </a:r>
            <a:endParaRPr lang="fr-FR" sz="1600" dirty="0">
              <a:solidFill>
                <a:prstClr val="black"/>
              </a:solidFill>
              <a:latin typeface="Courier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838200" y="4724400"/>
            <a:ext cx="7010400" cy="152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 smtClean="0">
                <a:solidFill>
                  <a:prstClr val="black"/>
                </a:solidFill>
                <a:latin typeface="Courier"/>
              </a:rPr>
              <a:t>Data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* </a:t>
            </a:r>
            <a:r>
              <a:rPr lang="de-DE" sz="1600" dirty="0" err="1">
                <a:solidFill>
                  <a:prstClr val="black"/>
                </a:solidFill>
                <a:latin typeface="Courier"/>
              </a:rPr>
              <a:t>ptr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 = </a:t>
            </a:r>
            <a:r>
              <a:rPr lang="de-DE" sz="1600" dirty="0" err="1">
                <a:solidFill>
                  <a:prstClr val="black"/>
                </a:solidFill>
                <a:latin typeface="Courier"/>
              </a:rPr>
              <a:t>malloc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de-DE" sz="1600" b="1" dirty="0" err="1">
                <a:solidFill>
                  <a:srgbClr val="9E1C4E"/>
                </a:solidFill>
                <a:latin typeface="Courier-Bold"/>
              </a:rPr>
              <a:t>sizeof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( Data ) );</a:t>
            </a:r>
          </a:p>
          <a:p>
            <a:r>
              <a:rPr lang="de-DE" sz="1600" dirty="0" err="1" smtClean="0">
                <a:solidFill>
                  <a:prstClr val="black"/>
                </a:solidFill>
                <a:latin typeface="Courier"/>
              </a:rPr>
              <a:t>ptr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-&gt;i = </a:t>
            </a:r>
            <a:r>
              <a:rPr lang="de-DE" sz="16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de-DE" sz="1600" dirty="0" err="1" smtClean="0">
                <a:solidFill>
                  <a:prstClr val="black"/>
                </a:solidFill>
                <a:latin typeface="Courier"/>
              </a:rPr>
              <a:t>ptr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-&gt;f = </a:t>
            </a:r>
            <a:r>
              <a:rPr lang="de-DE" sz="1600" dirty="0">
                <a:solidFill>
                  <a:srgbClr val="FC7808"/>
                </a:solidFill>
                <a:latin typeface="Courier"/>
              </a:rPr>
              <a:t>1.0f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de-DE" sz="1600" dirty="0" err="1" smtClean="0">
                <a:solidFill>
                  <a:prstClr val="black"/>
                </a:solidFill>
                <a:latin typeface="Courier"/>
              </a:rPr>
              <a:t>ptr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-&gt;d = </a:t>
            </a:r>
            <a:r>
              <a:rPr lang="de-DE" sz="1600" dirty="0">
                <a:solidFill>
                  <a:srgbClr val="FC7808"/>
                </a:solidFill>
                <a:latin typeface="Courier"/>
              </a:rPr>
              <a:t>2.1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de-DE" sz="1600" dirty="0" err="1" smtClean="0">
                <a:solidFill>
                  <a:prstClr val="black"/>
                </a:solidFill>
                <a:latin typeface="Courier"/>
              </a:rPr>
              <a:t>ptr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-&gt;s = </a:t>
            </a:r>
            <a:r>
              <a:rPr lang="de-DE" sz="16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</a:rPr>
              <a:t>free</a:t>
            </a:r>
            <a:r>
              <a:rPr lang="en-US" sz="16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en-US" sz="1600" dirty="0" err="1">
                <a:solidFill>
                  <a:prstClr val="black"/>
                </a:solidFill>
                <a:latin typeface="Courier"/>
              </a:rPr>
              <a:t>ptr</a:t>
            </a:r>
            <a:r>
              <a:rPr lang="en-US" sz="1600" dirty="0">
                <a:solidFill>
                  <a:prstClr val="black"/>
                </a:solidFill>
                <a:latin typeface="Courier"/>
              </a:rPr>
              <a:t> );</a:t>
            </a:r>
            <a:endParaRPr lang="fr-FR" sz="1600" dirty="0">
              <a:solidFill>
                <a:prstClr val="black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4231332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Operators: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There‘s</a:t>
            </a:r>
            <a:r>
              <a:rPr lang="de-DE" dirty="0" smtClean="0"/>
              <a:t> a </a:t>
            </a:r>
            <a:r>
              <a:rPr lang="de-DE" dirty="0" err="1" smtClean="0"/>
              <a:t>whole</a:t>
            </a:r>
            <a:r>
              <a:rPr lang="de-DE" dirty="0" smtClean="0"/>
              <a:t> </a:t>
            </a:r>
            <a:r>
              <a:rPr lang="de-DE" i="1" dirty="0" err="1" smtClean="0"/>
              <a:t>community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bit</a:t>
            </a:r>
            <a:r>
              <a:rPr lang="de-DE" dirty="0" smtClean="0"/>
              <a:t> </a:t>
            </a:r>
            <a:r>
              <a:rPr lang="de-DE" dirty="0" err="1" smtClean="0"/>
              <a:t>twiddling</a:t>
            </a:r>
            <a:endParaRPr lang="de-DE" dirty="0" smtClean="0"/>
          </a:p>
          <a:p>
            <a:pPr lvl="1"/>
            <a:r>
              <a:rPr lang="de-DE" sz="1600" dirty="0">
                <a:hlinkClick r:id="rId2"/>
              </a:rPr>
              <a:t>http://graphics.stanford.edu/~seander/</a:t>
            </a:r>
            <a:r>
              <a:rPr lang="de-DE" sz="1600" dirty="0" smtClean="0">
                <a:hlinkClick r:id="rId2"/>
              </a:rPr>
              <a:t>bithacks.html</a:t>
            </a:r>
            <a:endParaRPr lang="de-DE" sz="1600" dirty="0" smtClean="0"/>
          </a:p>
          <a:p>
            <a:pPr lvl="1"/>
            <a:r>
              <a:rPr lang="de-DE" sz="1600" dirty="0">
                <a:hlinkClick r:id="rId3"/>
              </a:rPr>
              <a:t>http://www.catonmat.net/blog/low-level-bit-hacks-you-absolutely-must-</a:t>
            </a:r>
            <a:r>
              <a:rPr lang="de-DE" sz="1600" dirty="0" smtClean="0">
                <a:hlinkClick r:id="rId3"/>
              </a:rPr>
              <a:t>know</a:t>
            </a:r>
            <a:endParaRPr lang="de-DE" sz="1600" dirty="0" smtClean="0"/>
          </a:p>
          <a:p>
            <a:pPr marL="457200" lvl="1" indent="0">
              <a:buNone/>
            </a:pPr>
            <a:endParaRPr lang="de-DE" sz="1600" dirty="0" smtClean="0"/>
          </a:p>
          <a:p>
            <a:pPr lvl="1"/>
            <a:endParaRPr lang="de-DE" sz="18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18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Bitwise</a:t>
            </a:r>
            <a:r>
              <a:rPr lang="de-DE" dirty="0" smtClean="0"/>
              <a:t> </a:t>
            </a:r>
            <a:r>
              <a:rPr lang="de-DE" dirty="0" err="1" smtClean="0"/>
              <a:t>Operations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598389"/>
              </p:ext>
            </p:extLst>
          </p:nvPr>
        </p:nvGraphicFramePr>
        <p:xfrm>
          <a:off x="609600" y="1899920"/>
          <a:ext cx="80772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2400"/>
                <a:gridCol w="2692400"/>
                <a:gridCol w="26924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Symbol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Operator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Example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&amp;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Bitwise</a:t>
                      </a:r>
                      <a:r>
                        <a:rPr lang="de-DE" dirty="0" smtClean="0"/>
                        <a:t> AND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i="0" dirty="0" err="1" smtClean="0">
                          <a:latin typeface="Courier"/>
                          <a:cs typeface="Courier"/>
                        </a:rPr>
                        <a:t>int</a:t>
                      </a:r>
                      <a:r>
                        <a:rPr lang="de-DE" sz="1600" b="0" i="0" dirty="0" smtClean="0">
                          <a:latin typeface="Courier"/>
                          <a:cs typeface="Courier"/>
                        </a:rPr>
                        <a:t> c = a</a:t>
                      </a:r>
                      <a:r>
                        <a:rPr lang="de-DE" sz="1600" b="0" i="0" baseline="0" dirty="0" smtClean="0">
                          <a:latin typeface="Courier"/>
                          <a:cs typeface="Courier"/>
                        </a:rPr>
                        <a:t> &amp; b;</a:t>
                      </a:r>
                      <a:endParaRPr lang="de-DE" sz="1600" b="0" i="0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|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Bitwise</a:t>
                      </a:r>
                      <a:r>
                        <a:rPr lang="de-DE" baseline="0" dirty="0" smtClean="0"/>
                        <a:t> OR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i="0" dirty="0" err="1" smtClean="0">
                          <a:latin typeface="Courier"/>
                          <a:cs typeface="Courier"/>
                        </a:rPr>
                        <a:t>int</a:t>
                      </a:r>
                      <a:r>
                        <a:rPr lang="de-DE" sz="1600" b="0" i="0" dirty="0" smtClean="0">
                          <a:latin typeface="Courier"/>
                          <a:cs typeface="Courier"/>
                        </a:rPr>
                        <a:t> c =</a:t>
                      </a:r>
                      <a:r>
                        <a:rPr lang="de-DE" sz="1600" b="0" i="0" baseline="0" dirty="0" smtClean="0">
                          <a:latin typeface="Courier"/>
                          <a:cs typeface="Courier"/>
                        </a:rPr>
                        <a:t> a | b;</a:t>
                      </a:r>
                      <a:endParaRPr lang="de-DE" sz="1600" b="0" i="0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^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Bitwise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exclusive</a:t>
                      </a:r>
                      <a:r>
                        <a:rPr lang="de-DE" dirty="0" smtClean="0"/>
                        <a:t> OR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i="0" dirty="0" err="1" smtClean="0">
                          <a:latin typeface="Courier"/>
                          <a:cs typeface="Courier"/>
                        </a:rPr>
                        <a:t>int</a:t>
                      </a:r>
                      <a:r>
                        <a:rPr lang="de-DE" sz="1600" b="0" i="0" dirty="0" smtClean="0">
                          <a:latin typeface="Courier"/>
                          <a:cs typeface="Courier"/>
                        </a:rPr>
                        <a:t> c = a ^ b;</a:t>
                      </a:r>
                      <a:endParaRPr lang="de-DE" sz="1600" b="0" i="0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&lt;&lt;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Left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shift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i="0" dirty="0" err="1" smtClean="0">
                          <a:latin typeface="Courier"/>
                          <a:cs typeface="Courier"/>
                        </a:rPr>
                        <a:t>int</a:t>
                      </a:r>
                      <a:r>
                        <a:rPr lang="de-DE" sz="1600" b="0" i="0" dirty="0" smtClean="0">
                          <a:latin typeface="Courier"/>
                          <a:cs typeface="Courier"/>
                        </a:rPr>
                        <a:t> c =</a:t>
                      </a:r>
                      <a:r>
                        <a:rPr lang="de-DE" sz="1600" b="0" i="0" baseline="0" dirty="0" smtClean="0">
                          <a:latin typeface="Courier"/>
                          <a:cs typeface="Courier"/>
                        </a:rPr>
                        <a:t> a &lt;&lt; 2;</a:t>
                      </a:r>
                      <a:endParaRPr lang="de-DE" sz="1600" b="0" i="0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&gt;&gt;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Right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shift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i="0" dirty="0" err="1" smtClean="0">
                          <a:latin typeface="Courier"/>
                          <a:cs typeface="Courier"/>
                        </a:rPr>
                        <a:t>int</a:t>
                      </a:r>
                      <a:r>
                        <a:rPr lang="de-DE" sz="1600" b="0" i="0" dirty="0" smtClean="0">
                          <a:latin typeface="Courier"/>
                          <a:cs typeface="Courier"/>
                        </a:rPr>
                        <a:t> c = a &gt;&gt; 2; </a:t>
                      </a:r>
                      <a:endParaRPr lang="de-DE" sz="1600" b="0" i="0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~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ones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complement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i="0" dirty="0" err="1" smtClean="0">
                          <a:latin typeface="Courier"/>
                          <a:cs typeface="Courier"/>
                        </a:rPr>
                        <a:t>int</a:t>
                      </a:r>
                      <a:r>
                        <a:rPr lang="de-DE" sz="1600" b="0" i="0" dirty="0" smtClean="0">
                          <a:latin typeface="Courier"/>
                          <a:cs typeface="Courier"/>
                        </a:rPr>
                        <a:t> c = ~b;</a:t>
                      </a:r>
                      <a:endParaRPr lang="de-DE" sz="1600" b="0" i="0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4082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19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Bit </a:t>
            </a:r>
            <a:r>
              <a:rPr lang="de-DE" dirty="0" err="1" smtClean="0"/>
              <a:t>Twiddling</a:t>
            </a:r>
            <a:r>
              <a:rPr lang="de-DE" dirty="0" smtClean="0"/>
              <a:t> </a:t>
            </a:r>
            <a:r>
              <a:rPr lang="de-DE" dirty="0" err="1" smtClean="0"/>
              <a:t>Examples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457200" y="1295400"/>
            <a:ext cx="3352800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200" dirty="0">
                <a:solidFill>
                  <a:srgbClr val="165DC2"/>
                </a:solidFill>
                <a:latin typeface="Courier"/>
              </a:rPr>
              <a:t>#</a:t>
            </a:r>
            <a:r>
              <a:rPr lang="it-IT" sz="1200" dirty="0" err="1">
                <a:solidFill>
                  <a:srgbClr val="165DC2"/>
                </a:solidFill>
                <a:latin typeface="Courier"/>
              </a:rPr>
              <a:t>define</a:t>
            </a:r>
            <a:r>
              <a:rPr lang="it-IT" sz="1200" dirty="0">
                <a:solidFill>
                  <a:srgbClr val="165DC2"/>
                </a:solidFill>
                <a:latin typeface="Courier"/>
              </a:rPr>
              <a:t> TRUE  ( </a:t>
            </a:r>
            <a:r>
              <a:rPr lang="it-IT" sz="12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it-IT" sz="1200" dirty="0">
                <a:solidFill>
                  <a:srgbClr val="165DC2"/>
                </a:solidFill>
                <a:latin typeface="Courier"/>
              </a:rPr>
              <a:t> )</a:t>
            </a:r>
            <a:endParaRPr lang="it-IT" sz="1200" dirty="0">
              <a:solidFill>
                <a:prstClr val="black"/>
              </a:solidFill>
              <a:latin typeface="Courier"/>
            </a:endParaRPr>
          </a:p>
          <a:p>
            <a:r>
              <a:rPr lang="it-IT" sz="1200" dirty="0">
                <a:solidFill>
                  <a:srgbClr val="165DC2"/>
                </a:solidFill>
                <a:latin typeface="Courier"/>
              </a:rPr>
              <a:t>#</a:t>
            </a:r>
            <a:r>
              <a:rPr lang="it-IT" sz="1200" dirty="0" err="1">
                <a:solidFill>
                  <a:srgbClr val="165DC2"/>
                </a:solidFill>
                <a:latin typeface="Courier"/>
              </a:rPr>
              <a:t>define</a:t>
            </a:r>
            <a:r>
              <a:rPr lang="it-IT" sz="1200" dirty="0">
                <a:solidFill>
                  <a:srgbClr val="165DC2"/>
                </a:solidFill>
                <a:latin typeface="Courier"/>
              </a:rPr>
              <a:t> FALSE ( </a:t>
            </a:r>
            <a:r>
              <a:rPr lang="it-IT" sz="12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it-IT" sz="1200" dirty="0">
                <a:solidFill>
                  <a:srgbClr val="165DC2"/>
                </a:solidFill>
                <a:latin typeface="Courier"/>
              </a:rPr>
              <a:t> )</a:t>
            </a:r>
            <a:endParaRPr lang="it-IT" sz="1200" dirty="0">
              <a:solidFill>
                <a:prstClr val="black"/>
              </a:solidFill>
              <a:latin typeface="Courier"/>
            </a:endParaRPr>
          </a:p>
          <a:p>
            <a:endParaRPr lang="it-IT" sz="1200" dirty="0">
              <a:solidFill>
                <a:prstClr val="black"/>
              </a:solidFill>
              <a:latin typeface="Courier"/>
            </a:endParaRPr>
          </a:p>
          <a:p>
            <a:r>
              <a:rPr lang="it-IT" sz="12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it-IT" sz="1200" dirty="0">
                <a:solidFill>
                  <a:prstClr val="black"/>
                </a:solidFill>
                <a:latin typeface="Courier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ourier"/>
              </a:rPr>
              <a:t>test_even</a:t>
            </a:r>
            <a:r>
              <a:rPr lang="it-IT" sz="12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it-IT" sz="12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it-IT" sz="1200" dirty="0">
                <a:solidFill>
                  <a:prstClr val="black"/>
                </a:solidFill>
                <a:latin typeface="Courier"/>
              </a:rPr>
              <a:t> x )</a:t>
            </a:r>
          </a:p>
          <a:p>
            <a:r>
              <a:rPr lang="it-IT" sz="1200" dirty="0">
                <a:solidFill>
                  <a:prstClr val="black"/>
                </a:solidFill>
                <a:latin typeface="Courier"/>
              </a:rPr>
              <a:t>{</a:t>
            </a:r>
          </a:p>
          <a:p>
            <a:r>
              <a:rPr lang="en-US" sz="12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1200" b="1" dirty="0">
                <a:solidFill>
                  <a:srgbClr val="9E1C4E"/>
                </a:solidFill>
                <a:latin typeface="Courier-Bold"/>
              </a:rPr>
              <a:t>if</a:t>
            </a:r>
            <a:r>
              <a:rPr lang="en-US" sz="1200" dirty="0">
                <a:solidFill>
                  <a:prstClr val="black"/>
                </a:solidFill>
                <a:latin typeface="Courier"/>
              </a:rPr>
              <a:t>( x &amp; </a:t>
            </a:r>
            <a:r>
              <a:rPr lang="en-US" sz="12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en-US" sz="1200" dirty="0">
                <a:solidFill>
                  <a:prstClr val="black"/>
                </a:solidFill>
                <a:latin typeface="Courier"/>
              </a:rPr>
              <a:t> ){</a:t>
            </a:r>
          </a:p>
          <a:p>
            <a:r>
              <a:rPr lang="is-IS" sz="1200" dirty="0">
                <a:solidFill>
                  <a:prstClr val="black"/>
                </a:solidFill>
                <a:latin typeface="Courier"/>
              </a:rPr>
              <a:t>        </a:t>
            </a:r>
            <a:r>
              <a:rPr lang="is-IS" sz="1200" b="1" dirty="0">
                <a:solidFill>
                  <a:srgbClr val="9E1C4E"/>
                </a:solidFill>
                <a:latin typeface="Courier-Bold"/>
              </a:rPr>
              <a:t>return</a:t>
            </a:r>
            <a:r>
              <a:rPr lang="is-IS" sz="1200" dirty="0">
                <a:solidFill>
                  <a:prstClr val="black"/>
                </a:solidFill>
                <a:latin typeface="Courier"/>
              </a:rPr>
              <a:t> FALSE; </a:t>
            </a:r>
            <a:r>
              <a:rPr lang="is-IS" sz="1200" i="1" dirty="0">
                <a:solidFill>
                  <a:srgbClr val="0000E9"/>
                </a:solidFill>
                <a:latin typeface="Courier-Oblique"/>
              </a:rPr>
              <a:t>/* odd */</a:t>
            </a:r>
            <a:endParaRPr lang="is-IS" sz="1200" dirty="0">
              <a:solidFill>
                <a:prstClr val="black"/>
              </a:solidFill>
              <a:latin typeface="Courier"/>
            </a:endParaRPr>
          </a:p>
          <a:p>
            <a:r>
              <a:rPr lang="da-DK" sz="1200" dirty="0">
                <a:solidFill>
                  <a:prstClr val="black"/>
                </a:solidFill>
                <a:latin typeface="Courier"/>
              </a:rPr>
              <a:t>    } </a:t>
            </a:r>
            <a:r>
              <a:rPr lang="da-DK" sz="1200" b="1" dirty="0" err="1">
                <a:solidFill>
                  <a:srgbClr val="9E1C4E"/>
                </a:solidFill>
                <a:latin typeface="Courier-Bold"/>
              </a:rPr>
              <a:t>else</a:t>
            </a:r>
            <a:r>
              <a:rPr lang="da-DK" sz="1200" dirty="0">
                <a:solidFill>
                  <a:prstClr val="black"/>
                </a:solidFill>
                <a:latin typeface="Courier"/>
              </a:rPr>
              <a:t> {</a:t>
            </a:r>
          </a:p>
          <a:p>
            <a:r>
              <a:rPr lang="en-US" sz="1200" dirty="0">
                <a:solidFill>
                  <a:prstClr val="black"/>
                </a:solidFill>
                <a:latin typeface="Courier"/>
              </a:rPr>
              <a:t>        </a:t>
            </a:r>
            <a:r>
              <a:rPr lang="en-US" sz="1200" b="1" dirty="0">
                <a:solidFill>
                  <a:srgbClr val="9E1C4E"/>
                </a:solidFill>
                <a:latin typeface="Courier-Bold"/>
              </a:rPr>
              <a:t>return</a:t>
            </a:r>
            <a:r>
              <a:rPr lang="en-US" sz="1200" dirty="0">
                <a:solidFill>
                  <a:prstClr val="black"/>
                </a:solidFill>
                <a:latin typeface="Courier"/>
              </a:rPr>
              <a:t> TRUE; </a:t>
            </a:r>
            <a:r>
              <a:rPr lang="en-US" sz="1200" i="1" dirty="0">
                <a:solidFill>
                  <a:srgbClr val="0000E9"/>
                </a:solidFill>
                <a:latin typeface="Courier-Oblique"/>
              </a:rPr>
              <a:t>/* even */</a:t>
            </a:r>
            <a:endParaRPr lang="en-US" sz="1200" dirty="0">
              <a:solidFill>
                <a:prstClr val="black"/>
              </a:solidFill>
              <a:latin typeface="Courier"/>
            </a:endParaRPr>
          </a:p>
          <a:p>
            <a:r>
              <a:rPr lang="en-US" sz="1200" dirty="0">
                <a:solidFill>
                  <a:prstClr val="black"/>
                </a:solidFill>
                <a:latin typeface="Courier"/>
              </a:rPr>
              <a:t>    }</a:t>
            </a:r>
          </a:p>
          <a:p>
            <a:r>
              <a:rPr lang="en-US" sz="1200" dirty="0">
                <a:solidFill>
                  <a:prstClr val="black"/>
                </a:solidFill>
                <a:latin typeface="Courier"/>
              </a:rPr>
              <a:t>}</a:t>
            </a:r>
          </a:p>
          <a:p>
            <a:endParaRPr lang="fr-FR" sz="1200" dirty="0">
              <a:solidFill>
                <a:prstClr val="black"/>
              </a:solidFill>
              <a:latin typeface="Courier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419600" y="1295400"/>
            <a:ext cx="4572000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200" dirty="0">
                <a:solidFill>
                  <a:srgbClr val="165DC2"/>
                </a:solidFill>
                <a:latin typeface="Courier"/>
              </a:rPr>
              <a:t>#</a:t>
            </a:r>
            <a:r>
              <a:rPr lang="it-IT" sz="1200" dirty="0" err="1">
                <a:solidFill>
                  <a:srgbClr val="165DC2"/>
                </a:solidFill>
                <a:latin typeface="Courier"/>
              </a:rPr>
              <a:t>define</a:t>
            </a:r>
            <a:r>
              <a:rPr lang="it-IT" sz="1200" dirty="0">
                <a:solidFill>
                  <a:srgbClr val="165DC2"/>
                </a:solidFill>
                <a:latin typeface="Courier"/>
              </a:rPr>
              <a:t> TRUE  ( </a:t>
            </a:r>
            <a:r>
              <a:rPr lang="it-IT" sz="12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it-IT" sz="1200" dirty="0">
                <a:solidFill>
                  <a:srgbClr val="165DC2"/>
                </a:solidFill>
                <a:latin typeface="Courier"/>
              </a:rPr>
              <a:t> )</a:t>
            </a:r>
            <a:endParaRPr lang="it-IT" sz="1200" dirty="0">
              <a:solidFill>
                <a:prstClr val="black"/>
              </a:solidFill>
              <a:latin typeface="Courier"/>
            </a:endParaRPr>
          </a:p>
          <a:p>
            <a:r>
              <a:rPr lang="it-IT" sz="1200" dirty="0">
                <a:solidFill>
                  <a:srgbClr val="165DC2"/>
                </a:solidFill>
                <a:latin typeface="Courier"/>
              </a:rPr>
              <a:t>#</a:t>
            </a:r>
            <a:r>
              <a:rPr lang="it-IT" sz="1200" dirty="0" err="1">
                <a:solidFill>
                  <a:srgbClr val="165DC2"/>
                </a:solidFill>
                <a:latin typeface="Courier"/>
              </a:rPr>
              <a:t>define</a:t>
            </a:r>
            <a:r>
              <a:rPr lang="it-IT" sz="1200" dirty="0">
                <a:solidFill>
                  <a:srgbClr val="165DC2"/>
                </a:solidFill>
                <a:latin typeface="Courier"/>
              </a:rPr>
              <a:t> FALSE ( </a:t>
            </a:r>
            <a:r>
              <a:rPr lang="it-IT" sz="12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it-IT" sz="1200" dirty="0">
                <a:solidFill>
                  <a:srgbClr val="165DC2"/>
                </a:solidFill>
                <a:latin typeface="Courier"/>
              </a:rPr>
              <a:t> )</a:t>
            </a:r>
            <a:endParaRPr lang="it-IT" sz="1200" dirty="0">
              <a:solidFill>
                <a:prstClr val="black"/>
              </a:solidFill>
              <a:latin typeface="Courier"/>
            </a:endParaRPr>
          </a:p>
          <a:p>
            <a:endParaRPr lang="de-DE" sz="1200" b="1" dirty="0" smtClean="0">
              <a:solidFill>
                <a:srgbClr val="107C03"/>
              </a:solidFill>
              <a:latin typeface="Courier-Bold"/>
            </a:endParaRPr>
          </a:p>
          <a:p>
            <a:r>
              <a:rPr lang="de-DE" sz="1200" b="1" dirty="0" err="1" smtClean="0">
                <a:solidFill>
                  <a:srgbClr val="107C03"/>
                </a:solidFill>
                <a:latin typeface="Courier-Bold"/>
              </a:rPr>
              <a:t>int</a:t>
            </a:r>
            <a:r>
              <a:rPr lang="de-DE" sz="1200" dirty="0" smtClean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  <a:latin typeface="Courier"/>
              </a:rPr>
              <a:t>test_bit_set</a:t>
            </a:r>
            <a:r>
              <a:rPr lang="de-DE" sz="1200" dirty="0" smtClean="0">
                <a:solidFill>
                  <a:prstClr val="black"/>
                </a:solidFill>
                <a:latin typeface="Courier"/>
              </a:rPr>
              <a:t>( </a:t>
            </a:r>
            <a:r>
              <a:rPr lang="de-DE" sz="1200" b="1" dirty="0" smtClean="0">
                <a:solidFill>
                  <a:srgbClr val="107C03"/>
                </a:solidFill>
                <a:latin typeface="Courier-Bold"/>
              </a:rPr>
              <a:t>uint32_t</a:t>
            </a:r>
            <a:r>
              <a:rPr lang="de-DE" sz="1200" dirty="0" smtClean="0">
                <a:solidFill>
                  <a:prstClr val="black"/>
                </a:solidFill>
                <a:latin typeface="Courier"/>
              </a:rPr>
              <a:t> x, </a:t>
            </a:r>
            <a:r>
              <a:rPr lang="de-DE" sz="1200" b="1" dirty="0" smtClean="0">
                <a:solidFill>
                  <a:srgbClr val="107C03"/>
                </a:solidFill>
                <a:latin typeface="Courier-Bold"/>
              </a:rPr>
              <a:t>uint8_t</a:t>
            </a:r>
            <a:r>
              <a:rPr lang="de-DE" sz="1200" dirty="0" smtClean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  <a:latin typeface="Courier"/>
              </a:rPr>
              <a:t>bit</a:t>
            </a:r>
            <a:r>
              <a:rPr lang="de-DE" sz="1200" dirty="0" smtClean="0">
                <a:solidFill>
                  <a:prstClr val="black"/>
                </a:solidFill>
                <a:latin typeface="Courier"/>
              </a:rPr>
              <a:t> )</a:t>
            </a:r>
          </a:p>
          <a:p>
            <a:r>
              <a:rPr lang="de-DE" sz="1200" dirty="0" smtClean="0">
                <a:solidFill>
                  <a:prstClr val="black"/>
                </a:solidFill>
                <a:latin typeface="Courier"/>
              </a:rPr>
              <a:t>{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1200" b="1" dirty="0" smtClean="0">
                <a:solidFill>
                  <a:srgbClr val="9E1C4E"/>
                </a:solidFill>
                <a:latin typeface="Courier-Bold"/>
              </a:rPr>
              <a:t>if</a:t>
            </a:r>
            <a:r>
              <a:rPr lang="en-US" sz="1200" dirty="0" smtClean="0">
                <a:solidFill>
                  <a:prstClr val="black"/>
                </a:solidFill>
                <a:latin typeface="Courier"/>
              </a:rPr>
              <a:t>( ( x &amp; ( </a:t>
            </a:r>
            <a:r>
              <a:rPr lang="en-US" sz="1200" dirty="0" smtClean="0">
                <a:solidFill>
                  <a:srgbClr val="FC7808"/>
                </a:solidFill>
                <a:latin typeface="Courier"/>
              </a:rPr>
              <a:t>1</a:t>
            </a:r>
            <a:r>
              <a:rPr lang="en-US" sz="1200" dirty="0" smtClean="0">
                <a:solidFill>
                  <a:prstClr val="black"/>
                </a:solidFill>
                <a:latin typeface="Courier"/>
              </a:rPr>
              <a:t> &lt;&lt; bit ) ) ){</a:t>
            </a:r>
          </a:p>
          <a:p>
            <a:r>
              <a:rPr lang="is-IS" sz="1200" dirty="0" smtClean="0">
                <a:solidFill>
                  <a:prstClr val="black"/>
                </a:solidFill>
                <a:latin typeface="Courier"/>
              </a:rPr>
              <a:t>        </a:t>
            </a:r>
            <a:r>
              <a:rPr lang="is-IS" sz="1200" b="1" dirty="0" smtClean="0">
                <a:solidFill>
                  <a:srgbClr val="9E1C4E"/>
                </a:solidFill>
                <a:latin typeface="Courier-Bold"/>
              </a:rPr>
              <a:t>return</a:t>
            </a:r>
            <a:r>
              <a:rPr lang="is-IS" sz="1200" dirty="0" smtClean="0">
                <a:solidFill>
                  <a:prstClr val="black"/>
                </a:solidFill>
                <a:latin typeface="Courier"/>
              </a:rPr>
              <a:t> TRUE;</a:t>
            </a:r>
          </a:p>
          <a:p>
            <a:r>
              <a:rPr lang="da-DK" sz="1200" dirty="0" smtClean="0">
                <a:solidFill>
                  <a:prstClr val="black"/>
                </a:solidFill>
                <a:latin typeface="Courier"/>
              </a:rPr>
              <a:t>    } </a:t>
            </a:r>
            <a:r>
              <a:rPr lang="da-DK" sz="1200" b="1" dirty="0" err="1" smtClean="0">
                <a:solidFill>
                  <a:srgbClr val="9E1C4E"/>
                </a:solidFill>
                <a:latin typeface="Courier-Bold"/>
              </a:rPr>
              <a:t>else</a:t>
            </a:r>
            <a:r>
              <a:rPr lang="da-DK" sz="1200" dirty="0" smtClean="0">
                <a:solidFill>
                  <a:prstClr val="black"/>
                </a:solidFill>
                <a:latin typeface="Courier"/>
              </a:rPr>
              <a:t> {</a:t>
            </a:r>
          </a:p>
          <a:p>
            <a:r>
              <a:rPr lang="is-IS" sz="1200" dirty="0" smtClean="0">
                <a:solidFill>
                  <a:prstClr val="black"/>
                </a:solidFill>
                <a:latin typeface="Courier"/>
              </a:rPr>
              <a:t>        </a:t>
            </a:r>
            <a:r>
              <a:rPr lang="is-IS" sz="1200" b="1" dirty="0" smtClean="0">
                <a:solidFill>
                  <a:srgbClr val="9E1C4E"/>
                </a:solidFill>
                <a:latin typeface="Courier-Bold"/>
              </a:rPr>
              <a:t>return</a:t>
            </a:r>
            <a:r>
              <a:rPr lang="is-IS" sz="1200" dirty="0" smtClean="0">
                <a:solidFill>
                  <a:prstClr val="black"/>
                </a:solidFill>
                <a:latin typeface="Courier"/>
              </a:rPr>
              <a:t> FALSE;</a:t>
            </a:r>
          </a:p>
          <a:p>
            <a:r>
              <a:rPr lang="is-IS" sz="1200" dirty="0" smtClean="0">
                <a:solidFill>
                  <a:prstClr val="black"/>
                </a:solidFill>
                <a:latin typeface="Courier"/>
              </a:rPr>
              <a:t>    }</a:t>
            </a:r>
          </a:p>
          <a:p>
            <a:r>
              <a:rPr lang="is-IS" sz="1200" dirty="0" smtClean="0">
                <a:solidFill>
                  <a:prstClr val="black"/>
                </a:solidFill>
                <a:latin typeface="Courier"/>
              </a:rPr>
              <a:t>}</a:t>
            </a:r>
            <a:endParaRPr lang="fr-FR" sz="1200" dirty="0">
              <a:solidFill>
                <a:prstClr val="black"/>
              </a:solidFill>
              <a:latin typeface="Courier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57200" y="3810000"/>
            <a:ext cx="3352800" cy="1676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fr-FR" sz="1200" dirty="0">
                <a:solidFill>
                  <a:prstClr val="black"/>
                </a:solidFill>
                <a:latin typeface="Courier"/>
              </a:rPr>
              <a:t> x = </a:t>
            </a:r>
            <a:r>
              <a:rPr lang="fr-FR" sz="12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fr-FR" sz="12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Courier"/>
              </a:rPr>
              <a:t>x </a:t>
            </a:r>
            <a:r>
              <a:rPr lang="en-US" sz="1200" dirty="0">
                <a:solidFill>
                  <a:prstClr val="black"/>
                </a:solidFill>
                <a:latin typeface="Courier"/>
              </a:rPr>
              <a:t>|= ( </a:t>
            </a:r>
            <a:r>
              <a:rPr lang="en-US" sz="12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en-US" sz="1200" dirty="0">
                <a:solidFill>
                  <a:prstClr val="black"/>
                </a:solidFill>
                <a:latin typeface="Courier"/>
              </a:rPr>
              <a:t> &lt;&lt; </a:t>
            </a:r>
            <a:r>
              <a:rPr lang="en-US" sz="12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en-US" sz="1200" dirty="0">
                <a:solidFill>
                  <a:prstClr val="black"/>
                </a:solidFill>
                <a:latin typeface="Courier"/>
              </a:rPr>
              <a:t> ); </a:t>
            </a:r>
            <a:r>
              <a:rPr lang="en-US" sz="1200" i="1" dirty="0">
                <a:solidFill>
                  <a:srgbClr val="0000E9"/>
                </a:solidFill>
                <a:latin typeface="Courier-Oblique"/>
              </a:rPr>
              <a:t>/* set 0th bit </a:t>
            </a:r>
            <a:r>
              <a:rPr lang="en-US" sz="1200" i="1" dirty="0" smtClean="0">
                <a:solidFill>
                  <a:srgbClr val="0000E9"/>
                </a:solidFill>
                <a:latin typeface="Courier-Oblique"/>
              </a:rPr>
              <a:t>*</a:t>
            </a:r>
            <a:r>
              <a:rPr lang="en-US" sz="1200" i="1" dirty="0">
                <a:solidFill>
                  <a:srgbClr val="0000E9"/>
                </a:solidFill>
                <a:latin typeface="Courier-Oblique"/>
              </a:rPr>
              <a:t>/</a:t>
            </a:r>
            <a:endParaRPr lang="en-US" sz="1200" dirty="0">
              <a:solidFill>
                <a:prstClr val="black"/>
              </a:solidFill>
              <a:latin typeface="Courier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Courier"/>
              </a:rPr>
              <a:t>x </a:t>
            </a:r>
            <a:r>
              <a:rPr lang="en-US" sz="1200" dirty="0">
                <a:solidFill>
                  <a:prstClr val="black"/>
                </a:solidFill>
                <a:latin typeface="Courier"/>
              </a:rPr>
              <a:t>|= ( </a:t>
            </a:r>
            <a:r>
              <a:rPr lang="en-US" sz="12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en-US" sz="1200" dirty="0">
                <a:solidFill>
                  <a:prstClr val="black"/>
                </a:solidFill>
                <a:latin typeface="Courier"/>
              </a:rPr>
              <a:t> &lt;&lt; </a:t>
            </a:r>
            <a:r>
              <a:rPr lang="en-US" sz="12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en-US" sz="1200" dirty="0">
                <a:solidFill>
                  <a:prstClr val="black"/>
                </a:solidFill>
                <a:latin typeface="Courier"/>
              </a:rPr>
              <a:t> ); </a:t>
            </a:r>
            <a:r>
              <a:rPr lang="en-US" sz="1200" i="1" dirty="0">
                <a:solidFill>
                  <a:srgbClr val="0000E9"/>
                </a:solidFill>
                <a:latin typeface="Courier-Oblique"/>
              </a:rPr>
              <a:t>/* set 1th bit </a:t>
            </a:r>
            <a:r>
              <a:rPr lang="en-US" sz="1200" i="1" dirty="0" smtClean="0">
                <a:solidFill>
                  <a:srgbClr val="0000E9"/>
                </a:solidFill>
                <a:latin typeface="Courier-Oblique"/>
              </a:rPr>
              <a:t>*</a:t>
            </a:r>
            <a:r>
              <a:rPr lang="en-US" sz="1200" i="1" dirty="0">
                <a:solidFill>
                  <a:srgbClr val="0000E9"/>
                </a:solidFill>
                <a:latin typeface="Courier-Oblique"/>
              </a:rPr>
              <a:t>/</a:t>
            </a:r>
            <a:endParaRPr lang="en-US" sz="1200" dirty="0">
              <a:solidFill>
                <a:prstClr val="black"/>
              </a:solidFill>
              <a:latin typeface="Courier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Courier"/>
              </a:rPr>
              <a:t>x </a:t>
            </a:r>
            <a:r>
              <a:rPr lang="en-US" sz="1200" dirty="0">
                <a:solidFill>
                  <a:prstClr val="black"/>
                </a:solidFill>
                <a:latin typeface="Courier"/>
              </a:rPr>
              <a:t>|= ( </a:t>
            </a:r>
            <a:r>
              <a:rPr lang="en-US" sz="12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en-US" sz="1200" dirty="0">
                <a:solidFill>
                  <a:prstClr val="black"/>
                </a:solidFill>
                <a:latin typeface="Courier"/>
              </a:rPr>
              <a:t> &lt;&lt; </a:t>
            </a:r>
            <a:r>
              <a:rPr lang="en-US" sz="1200" dirty="0">
                <a:solidFill>
                  <a:srgbClr val="FC7808"/>
                </a:solidFill>
                <a:latin typeface="Courier"/>
              </a:rPr>
              <a:t>2</a:t>
            </a:r>
            <a:r>
              <a:rPr lang="en-US" sz="1200" dirty="0">
                <a:solidFill>
                  <a:prstClr val="black"/>
                </a:solidFill>
                <a:latin typeface="Courier"/>
              </a:rPr>
              <a:t> ); </a:t>
            </a:r>
            <a:r>
              <a:rPr lang="en-US" sz="1200" i="1" dirty="0">
                <a:solidFill>
                  <a:srgbClr val="0000E9"/>
                </a:solidFill>
                <a:latin typeface="Courier-Oblique"/>
              </a:rPr>
              <a:t>/* set 2th bit </a:t>
            </a:r>
            <a:r>
              <a:rPr lang="en-US" sz="1200" i="1" dirty="0" smtClean="0">
                <a:solidFill>
                  <a:srgbClr val="0000E9"/>
                </a:solidFill>
                <a:latin typeface="Courier-Oblique"/>
              </a:rPr>
              <a:t>*</a:t>
            </a:r>
            <a:r>
              <a:rPr lang="en-US" sz="1200" i="1" dirty="0">
                <a:solidFill>
                  <a:srgbClr val="0000E9"/>
                </a:solidFill>
                <a:latin typeface="Courier-Oblique"/>
              </a:rPr>
              <a:t>/</a:t>
            </a:r>
            <a:endParaRPr lang="en-US" sz="1200" dirty="0">
              <a:solidFill>
                <a:prstClr val="black"/>
              </a:solidFill>
              <a:latin typeface="Courier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Courier"/>
              </a:rPr>
              <a:t>x </a:t>
            </a:r>
            <a:r>
              <a:rPr lang="en-US" sz="1200" dirty="0">
                <a:solidFill>
                  <a:prstClr val="black"/>
                </a:solidFill>
                <a:latin typeface="Courier"/>
              </a:rPr>
              <a:t>|= ( </a:t>
            </a:r>
            <a:r>
              <a:rPr lang="en-US" sz="12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en-US" sz="1200" dirty="0">
                <a:solidFill>
                  <a:prstClr val="black"/>
                </a:solidFill>
                <a:latin typeface="Courier"/>
              </a:rPr>
              <a:t> &lt;&lt; </a:t>
            </a:r>
            <a:r>
              <a:rPr lang="en-US" sz="1200" dirty="0">
                <a:solidFill>
                  <a:srgbClr val="FC7808"/>
                </a:solidFill>
                <a:latin typeface="Courier"/>
              </a:rPr>
              <a:t>3</a:t>
            </a:r>
            <a:r>
              <a:rPr lang="en-US" sz="1200" dirty="0">
                <a:solidFill>
                  <a:prstClr val="black"/>
                </a:solidFill>
                <a:latin typeface="Courier"/>
              </a:rPr>
              <a:t> ); </a:t>
            </a:r>
            <a:r>
              <a:rPr lang="en-US" sz="1200" i="1" dirty="0">
                <a:solidFill>
                  <a:srgbClr val="0000E9"/>
                </a:solidFill>
                <a:latin typeface="Courier-Oblique"/>
              </a:rPr>
              <a:t>/* set 3th bit </a:t>
            </a:r>
            <a:r>
              <a:rPr lang="en-US" sz="1200" i="1" dirty="0" smtClean="0">
                <a:solidFill>
                  <a:srgbClr val="0000E9"/>
                </a:solidFill>
                <a:latin typeface="Courier-Oblique"/>
              </a:rPr>
              <a:t>*</a:t>
            </a:r>
            <a:r>
              <a:rPr lang="en-US" sz="1200" i="1" dirty="0">
                <a:solidFill>
                  <a:srgbClr val="0000E9"/>
                </a:solidFill>
                <a:latin typeface="Courier-Oblique"/>
              </a:rPr>
              <a:t>/</a:t>
            </a:r>
            <a:endParaRPr lang="en-US" sz="1200" dirty="0">
              <a:solidFill>
                <a:prstClr val="black"/>
              </a:solidFill>
              <a:latin typeface="Courier"/>
            </a:endParaRPr>
          </a:p>
          <a:p>
            <a:r>
              <a:rPr lang="fr-FR" sz="1200" dirty="0" err="1" smtClean="0">
                <a:solidFill>
                  <a:prstClr val="black"/>
                </a:solidFill>
                <a:latin typeface="Courier"/>
              </a:rPr>
              <a:t>printf</a:t>
            </a:r>
            <a:r>
              <a:rPr lang="fr-FR" sz="12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fr-FR" sz="1200" dirty="0">
                <a:solidFill>
                  <a:srgbClr val="3A5C78"/>
                </a:solidFill>
                <a:latin typeface="Courier"/>
              </a:rPr>
              <a:t>"x = 0x</a:t>
            </a:r>
            <a:r>
              <a:rPr lang="fr-FR" sz="1200" dirty="0">
                <a:solidFill>
                  <a:srgbClr val="7500DB"/>
                </a:solidFill>
                <a:latin typeface="Courier"/>
              </a:rPr>
              <a:t>%04x\n</a:t>
            </a:r>
            <a:r>
              <a:rPr lang="fr-FR" sz="12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fr-FR" sz="1200" dirty="0">
                <a:solidFill>
                  <a:prstClr val="black"/>
                </a:solidFill>
                <a:latin typeface="Courier"/>
              </a:rPr>
              <a:t>, x );</a:t>
            </a:r>
          </a:p>
        </p:txBody>
      </p:sp>
      <p:sp>
        <p:nvSpPr>
          <p:cNvPr id="10" name="Rechteck 9"/>
          <p:cNvSpPr/>
          <p:nvPr/>
        </p:nvSpPr>
        <p:spPr>
          <a:xfrm>
            <a:off x="4419600" y="3810000"/>
            <a:ext cx="4572000" cy="1676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fr-FR" sz="1200" dirty="0">
                <a:solidFill>
                  <a:prstClr val="black"/>
                </a:solidFill>
                <a:latin typeface="Courier"/>
              </a:rPr>
              <a:t> x = </a:t>
            </a:r>
            <a:r>
              <a:rPr lang="fr-FR" sz="1200" dirty="0" smtClean="0">
                <a:solidFill>
                  <a:srgbClr val="FC7808"/>
                </a:solidFill>
                <a:latin typeface="Courier"/>
              </a:rPr>
              <a:t>0xFFFF</a:t>
            </a:r>
            <a:r>
              <a:rPr lang="fr-FR" sz="1200" dirty="0" smtClean="0">
                <a:solidFill>
                  <a:prstClr val="black"/>
                </a:solidFill>
                <a:latin typeface="Courier"/>
              </a:rPr>
              <a:t>;</a:t>
            </a:r>
            <a:endParaRPr lang="da-DK" sz="1200" dirty="0" smtClean="0">
              <a:solidFill>
                <a:prstClr val="black"/>
              </a:solidFill>
              <a:latin typeface="Courier"/>
            </a:endParaRPr>
          </a:p>
          <a:p>
            <a:r>
              <a:rPr lang="da-DK" sz="1200" dirty="0" smtClean="0">
                <a:solidFill>
                  <a:prstClr val="black"/>
                </a:solidFill>
                <a:latin typeface="Courier"/>
              </a:rPr>
              <a:t>x </a:t>
            </a:r>
            <a:r>
              <a:rPr lang="da-DK" sz="1200" dirty="0">
                <a:solidFill>
                  <a:prstClr val="black"/>
                </a:solidFill>
                <a:latin typeface="Courier"/>
              </a:rPr>
              <a:t>&amp;= ~( </a:t>
            </a:r>
            <a:r>
              <a:rPr lang="da-DK" sz="12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da-DK" sz="1200" dirty="0">
                <a:solidFill>
                  <a:prstClr val="black"/>
                </a:solidFill>
                <a:latin typeface="Courier"/>
              </a:rPr>
              <a:t> &lt;&lt; </a:t>
            </a:r>
            <a:r>
              <a:rPr lang="da-DK" sz="12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da-DK" sz="1200" dirty="0">
                <a:solidFill>
                  <a:prstClr val="black"/>
                </a:solidFill>
                <a:latin typeface="Courier"/>
              </a:rPr>
              <a:t> ); </a:t>
            </a:r>
            <a:r>
              <a:rPr lang="da-DK" sz="1200" i="1" dirty="0">
                <a:solidFill>
                  <a:srgbClr val="0000E9"/>
                </a:solidFill>
                <a:latin typeface="Courier-Oblique"/>
              </a:rPr>
              <a:t>/* </a:t>
            </a:r>
            <a:r>
              <a:rPr lang="da-DK" sz="1200" i="1" dirty="0" err="1">
                <a:solidFill>
                  <a:srgbClr val="0000E9"/>
                </a:solidFill>
                <a:latin typeface="Courier-Oblique"/>
              </a:rPr>
              <a:t>unset</a:t>
            </a:r>
            <a:r>
              <a:rPr lang="da-DK" sz="1200" i="1" dirty="0">
                <a:solidFill>
                  <a:srgbClr val="0000E9"/>
                </a:solidFill>
                <a:latin typeface="Courier-Oblique"/>
              </a:rPr>
              <a:t> bit 0 */</a:t>
            </a:r>
            <a:endParaRPr lang="da-DK" sz="1200" dirty="0">
              <a:solidFill>
                <a:prstClr val="black"/>
              </a:solidFill>
              <a:latin typeface="Courier"/>
            </a:endParaRPr>
          </a:p>
          <a:p>
            <a:r>
              <a:rPr lang="da-DK" sz="1200" dirty="0" smtClean="0">
                <a:solidFill>
                  <a:prstClr val="black"/>
                </a:solidFill>
                <a:latin typeface="Courier"/>
              </a:rPr>
              <a:t>x </a:t>
            </a:r>
            <a:r>
              <a:rPr lang="da-DK" sz="1200" dirty="0">
                <a:solidFill>
                  <a:prstClr val="black"/>
                </a:solidFill>
                <a:latin typeface="Courier"/>
              </a:rPr>
              <a:t>&amp;= ~( </a:t>
            </a:r>
            <a:r>
              <a:rPr lang="da-DK" sz="12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da-DK" sz="1200" dirty="0">
                <a:solidFill>
                  <a:prstClr val="black"/>
                </a:solidFill>
                <a:latin typeface="Courier"/>
              </a:rPr>
              <a:t> &lt;&lt; </a:t>
            </a:r>
            <a:r>
              <a:rPr lang="da-DK" sz="12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da-DK" sz="1200" dirty="0">
                <a:solidFill>
                  <a:prstClr val="black"/>
                </a:solidFill>
                <a:latin typeface="Courier"/>
              </a:rPr>
              <a:t> ); </a:t>
            </a:r>
            <a:r>
              <a:rPr lang="da-DK" sz="1200" i="1" dirty="0">
                <a:solidFill>
                  <a:srgbClr val="0000E9"/>
                </a:solidFill>
                <a:latin typeface="Courier-Oblique"/>
              </a:rPr>
              <a:t>/* </a:t>
            </a:r>
            <a:r>
              <a:rPr lang="da-DK" sz="1200" i="1" dirty="0" err="1">
                <a:solidFill>
                  <a:srgbClr val="0000E9"/>
                </a:solidFill>
                <a:latin typeface="Courier-Oblique"/>
              </a:rPr>
              <a:t>unset</a:t>
            </a:r>
            <a:r>
              <a:rPr lang="da-DK" sz="1200" i="1" dirty="0">
                <a:solidFill>
                  <a:srgbClr val="0000E9"/>
                </a:solidFill>
                <a:latin typeface="Courier-Oblique"/>
              </a:rPr>
              <a:t> bit 1 */</a:t>
            </a:r>
            <a:endParaRPr lang="da-DK" sz="1200" dirty="0">
              <a:solidFill>
                <a:prstClr val="black"/>
              </a:solidFill>
              <a:latin typeface="Courier"/>
            </a:endParaRPr>
          </a:p>
          <a:p>
            <a:r>
              <a:rPr lang="da-DK" sz="1200" dirty="0" smtClean="0">
                <a:solidFill>
                  <a:prstClr val="black"/>
                </a:solidFill>
                <a:latin typeface="Courier"/>
              </a:rPr>
              <a:t>x </a:t>
            </a:r>
            <a:r>
              <a:rPr lang="da-DK" sz="1200" dirty="0">
                <a:solidFill>
                  <a:prstClr val="black"/>
                </a:solidFill>
                <a:latin typeface="Courier"/>
              </a:rPr>
              <a:t>&amp;= ~( </a:t>
            </a:r>
            <a:r>
              <a:rPr lang="da-DK" sz="12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da-DK" sz="1200" dirty="0">
                <a:solidFill>
                  <a:prstClr val="black"/>
                </a:solidFill>
                <a:latin typeface="Courier"/>
              </a:rPr>
              <a:t> &lt;&lt; </a:t>
            </a:r>
            <a:r>
              <a:rPr lang="da-DK" sz="1200" dirty="0">
                <a:solidFill>
                  <a:srgbClr val="FC7808"/>
                </a:solidFill>
                <a:latin typeface="Courier"/>
              </a:rPr>
              <a:t>2</a:t>
            </a:r>
            <a:r>
              <a:rPr lang="da-DK" sz="1200" dirty="0">
                <a:solidFill>
                  <a:prstClr val="black"/>
                </a:solidFill>
                <a:latin typeface="Courier"/>
              </a:rPr>
              <a:t> ); </a:t>
            </a:r>
            <a:r>
              <a:rPr lang="da-DK" sz="1200" i="1" dirty="0">
                <a:solidFill>
                  <a:srgbClr val="0000E9"/>
                </a:solidFill>
                <a:latin typeface="Courier-Oblique"/>
              </a:rPr>
              <a:t>/* </a:t>
            </a:r>
            <a:r>
              <a:rPr lang="da-DK" sz="1200" i="1" dirty="0" err="1">
                <a:solidFill>
                  <a:srgbClr val="0000E9"/>
                </a:solidFill>
                <a:latin typeface="Courier-Oblique"/>
              </a:rPr>
              <a:t>unset</a:t>
            </a:r>
            <a:r>
              <a:rPr lang="da-DK" sz="1200" i="1" dirty="0">
                <a:solidFill>
                  <a:srgbClr val="0000E9"/>
                </a:solidFill>
                <a:latin typeface="Courier-Oblique"/>
              </a:rPr>
              <a:t> bit 2 */</a:t>
            </a:r>
            <a:endParaRPr lang="da-DK" sz="1200" dirty="0">
              <a:solidFill>
                <a:prstClr val="black"/>
              </a:solidFill>
              <a:latin typeface="Courier"/>
            </a:endParaRPr>
          </a:p>
          <a:p>
            <a:r>
              <a:rPr lang="da-DK" sz="1200" dirty="0" smtClean="0">
                <a:solidFill>
                  <a:prstClr val="black"/>
                </a:solidFill>
                <a:latin typeface="Courier"/>
              </a:rPr>
              <a:t>x </a:t>
            </a:r>
            <a:r>
              <a:rPr lang="da-DK" sz="1200" dirty="0">
                <a:solidFill>
                  <a:prstClr val="black"/>
                </a:solidFill>
                <a:latin typeface="Courier"/>
              </a:rPr>
              <a:t>&amp;= ~( </a:t>
            </a:r>
            <a:r>
              <a:rPr lang="da-DK" sz="12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da-DK" sz="1200" dirty="0">
                <a:solidFill>
                  <a:prstClr val="black"/>
                </a:solidFill>
                <a:latin typeface="Courier"/>
              </a:rPr>
              <a:t> &lt;&lt; </a:t>
            </a:r>
            <a:r>
              <a:rPr lang="da-DK" sz="1200" dirty="0">
                <a:solidFill>
                  <a:srgbClr val="FC7808"/>
                </a:solidFill>
                <a:latin typeface="Courier"/>
              </a:rPr>
              <a:t>3</a:t>
            </a:r>
            <a:r>
              <a:rPr lang="da-DK" sz="1200" dirty="0">
                <a:solidFill>
                  <a:prstClr val="black"/>
                </a:solidFill>
                <a:latin typeface="Courier"/>
              </a:rPr>
              <a:t> ); </a:t>
            </a:r>
            <a:r>
              <a:rPr lang="da-DK" sz="1200" i="1" dirty="0">
                <a:solidFill>
                  <a:srgbClr val="0000E9"/>
                </a:solidFill>
                <a:latin typeface="Courier-Oblique"/>
              </a:rPr>
              <a:t>/* </a:t>
            </a:r>
            <a:r>
              <a:rPr lang="da-DK" sz="1200" i="1" dirty="0" err="1">
                <a:solidFill>
                  <a:srgbClr val="0000E9"/>
                </a:solidFill>
                <a:latin typeface="Courier-Oblique"/>
              </a:rPr>
              <a:t>unset</a:t>
            </a:r>
            <a:r>
              <a:rPr lang="da-DK" sz="1200" i="1" dirty="0">
                <a:solidFill>
                  <a:srgbClr val="0000E9"/>
                </a:solidFill>
                <a:latin typeface="Courier-Oblique"/>
              </a:rPr>
              <a:t> bit 3 */</a:t>
            </a:r>
            <a:endParaRPr lang="da-DK" sz="1200" dirty="0">
              <a:solidFill>
                <a:prstClr val="black"/>
              </a:solidFill>
              <a:latin typeface="Courier"/>
            </a:endParaRPr>
          </a:p>
          <a:p>
            <a:r>
              <a:rPr lang="fr-FR" sz="1200" dirty="0" err="1" smtClean="0">
                <a:solidFill>
                  <a:prstClr val="black"/>
                </a:solidFill>
                <a:latin typeface="Courier"/>
              </a:rPr>
              <a:t>printf</a:t>
            </a:r>
            <a:r>
              <a:rPr lang="fr-FR" sz="12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fr-FR" sz="1200" dirty="0">
                <a:solidFill>
                  <a:srgbClr val="3A5C78"/>
                </a:solidFill>
                <a:latin typeface="Courier"/>
              </a:rPr>
              <a:t>"x = 0x</a:t>
            </a:r>
            <a:r>
              <a:rPr lang="fr-FR" sz="1200" dirty="0">
                <a:solidFill>
                  <a:srgbClr val="7500DB"/>
                </a:solidFill>
                <a:latin typeface="Courier"/>
              </a:rPr>
              <a:t>%04x\n</a:t>
            </a:r>
            <a:r>
              <a:rPr lang="fr-FR" sz="12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fr-FR" sz="1200" dirty="0">
                <a:solidFill>
                  <a:prstClr val="black"/>
                </a:solidFill>
                <a:latin typeface="Courier"/>
              </a:rPr>
              <a:t>, x );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667000" y="57150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 smtClean="0"/>
              <a:t>How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toggle</a:t>
            </a:r>
            <a:r>
              <a:rPr lang="de-DE" sz="2800" dirty="0" smtClean="0"/>
              <a:t> a </a:t>
            </a:r>
            <a:r>
              <a:rPr lang="de-DE" sz="2800" dirty="0" err="1" smtClean="0"/>
              <a:t>bit</a:t>
            </a:r>
            <a:r>
              <a:rPr lang="de-DE" sz="2800" dirty="0" smtClean="0"/>
              <a:t>?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596360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219200"/>
            <a:ext cx="4191000" cy="5029200"/>
          </a:xfrm>
        </p:spPr>
        <p:txBody>
          <a:bodyPr/>
          <a:lstStyle/>
          <a:p>
            <a:r>
              <a:rPr lang="de-DE" dirty="0" err="1" smtClean="0"/>
              <a:t>Developed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Dennis </a:t>
            </a:r>
            <a:r>
              <a:rPr lang="de-DE" dirty="0" err="1" smtClean="0"/>
              <a:t>Ritchie</a:t>
            </a:r>
            <a:r>
              <a:rPr lang="de-DE" dirty="0" smtClean="0"/>
              <a:t> 1969-1973 </a:t>
            </a:r>
            <a:r>
              <a:rPr lang="de-DE" dirty="0" err="1" smtClean="0"/>
              <a:t>at</a:t>
            </a:r>
            <a:r>
              <a:rPr lang="de-DE" dirty="0"/>
              <a:t> </a:t>
            </a:r>
            <a:r>
              <a:rPr lang="de-DE" dirty="0" smtClean="0"/>
              <a:t>AT&amp;T Bell Labs</a:t>
            </a:r>
          </a:p>
          <a:p>
            <a:r>
              <a:rPr lang="de-DE" dirty="0" err="1" smtClean="0"/>
              <a:t>Ancestor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languages</a:t>
            </a:r>
            <a:endParaRPr lang="de-DE" dirty="0" smtClean="0"/>
          </a:p>
          <a:p>
            <a:pPr lvl="1"/>
            <a:r>
              <a:rPr lang="de-DE" dirty="0" smtClean="0"/>
              <a:t>C#, C++, </a:t>
            </a:r>
            <a:r>
              <a:rPr lang="de-DE" dirty="0" err="1" smtClean="0"/>
              <a:t>Objective</a:t>
            </a:r>
            <a:r>
              <a:rPr lang="de-DE" dirty="0"/>
              <a:t>-</a:t>
            </a:r>
            <a:r>
              <a:rPr lang="de-DE" dirty="0" smtClean="0"/>
              <a:t>C, Java, D, ...</a:t>
            </a:r>
          </a:p>
          <a:p>
            <a:r>
              <a:rPr lang="de-DE" dirty="0" smtClean="0"/>
              <a:t>ANSI C89, C90, C99, C11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2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 Language</a:t>
            </a:r>
            <a:endParaRPr lang="de-DE" dirty="0"/>
          </a:p>
        </p:txBody>
      </p:sp>
      <p:pic>
        <p:nvPicPr>
          <p:cNvPr id="7" name="Bild 6" descr="tpci_trend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828800"/>
            <a:ext cx="4572000" cy="3412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42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20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Questions</a:t>
            </a:r>
            <a:r>
              <a:rPr lang="de-DE" dirty="0" smtClean="0"/>
              <a:t>?</a:t>
            </a:r>
            <a:endParaRPr lang="de-DE" dirty="0"/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676400"/>
            <a:ext cx="8041771" cy="363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627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3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Hello</a:t>
            </a:r>
            <a:r>
              <a:rPr lang="de-DE" dirty="0" smtClean="0"/>
              <a:t> C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457200" y="1295400"/>
            <a:ext cx="8458200" cy="2133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rgbClr val="165DC2"/>
                </a:solidFill>
                <a:latin typeface="Courier"/>
              </a:rPr>
              <a:t>#</a:t>
            </a:r>
            <a:r>
              <a:rPr lang="de-DE" dirty="0" err="1">
                <a:solidFill>
                  <a:srgbClr val="165DC2"/>
                </a:solidFill>
                <a:latin typeface="Courier"/>
              </a:rPr>
              <a:t>include</a:t>
            </a:r>
            <a:r>
              <a:rPr lang="de-DE" dirty="0">
                <a:solidFill>
                  <a:srgbClr val="165DC2"/>
                </a:solidFill>
                <a:latin typeface="Courier"/>
              </a:rPr>
              <a:t> </a:t>
            </a:r>
            <a:r>
              <a:rPr lang="de-DE" dirty="0">
                <a:solidFill>
                  <a:srgbClr val="3A5C78"/>
                </a:solidFill>
                <a:latin typeface="Courier"/>
              </a:rPr>
              <a:t>&lt;</a:t>
            </a:r>
            <a:r>
              <a:rPr lang="de-DE" dirty="0" err="1">
                <a:solidFill>
                  <a:srgbClr val="3A5C78"/>
                </a:solidFill>
                <a:latin typeface="Courier"/>
              </a:rPr>
              <a:t>stdio.h</a:t>
            </a:r>
            <a:r>
              <a:rPr lang="de-DE" dirty="0">
                <a:solidFill>
                  <a:srgbClr val="3A5C78"/>
                </a:solidFill>
                <a:latin typeface="Courier"/>
              </a:rPr>
              <a:t>&gt;</a:t>
            </a:r>
            <a:endParaRPr lang="de-DE" dirty="0">
              <a:solidFill>
                <a:prstClr val="black"/>
              </a:solidFill>
              <a:latin typeface="Courier"/>
            </a:endParaRPr>
          </a:p>
          <a:p>
            <a:endParaRPr lang="de-DE" dirty="0">
              <a:solidFill>
                <a:prstClr val="black"/>
              </a:solidFill>
              <a:latin typeface="Courier"/>
            </a:endParaRPr>
          </a:p>
          <a:p>
            <a:r>
              <a:rPr lang="de-DE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de-DE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Courier"/>
              </a:rPr>
              <a:t>main</a:t>
            </a:r>
            <a:r>
              <a:rPr lang="de-DE" dirty="0">
                <a:solidFill>
                  <a:prstClr val="black"/>
                </a:solidFill>
                <a:latin typeface="Courier"/>
              </a:rPr>
              <a:t>( </a:t>
            </a:r>
            <a:r>
              <a:rPr lang="de-DE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de-DE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Courier"/>
              </a:rPr>
              <a:t>argc</a:t>
            </a:r>
            <a:r>
              <a:rPr lang="de-DE" dirty="0">
                <a:solidFill>
                  <a:prstClr val="black"/>
                </a:solidFill>
                <a:latin typeface="Courier"/>
              </a:rPr>
              <a:t>, </a:t>
            </a:r>
            <a:r>
              <a:rPr lang="de-DE" b="1" dirty="0" err="1">
                <a:solidFill>
                  <a:srgbClr val="107C03"/>
                </a:solidFill>
                <a:latin typeface="Courier-Bold"/>
              </a:rPr>
              <a:t>char</a:t>
            </a:r>
            <a:r>
              <a:rPr lang="de-DE" dirty="0">
                <a:solidFill>
                  <a:prstClr val="black"/>
                </a:solidFill>
                <a:latin typeface="Courier"/>
              </a:rPr>
              <a:t>* </a:t>
            </a:r>
            <a:r>
              <a:rPr lang="de-DE" dirty="0" err="1">
                <a:solidFill>
                  <a:prstClr val="black"/>
                </a:solidFill>
                <a:latin typeface="Courier"/>
              </a:rPr>
              <a:t>argv</a:t>
            </a:r>
            <a:r>
              <a:rPr lang="de-DE" dirty="0">
                <a:solidFill>
                  <a:prstClr val="black"/>
                </a:solidFill>
                <a:latin typeface="Courier"/>
              </a:rPr>
              <a:t>[] )</a:t>
            </a:r>
          </a:p>
          <a:p>
            <a:r>
              <a:rPr lang="de-DE" dirty="0">
                <a:solidFill>
                  <a:prstClr val="black"/>
                </a:solidFill>
                <a:latin typeface="Courier"/>
              </a:rPr>
              <a:t>{</a:t>
            </a:r>
          </a:p>
          <a:p>
            <a:r>
              <a:rPr lang="de-DE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de-DE" dirty="0" err="1">
                <a:solidFill>
                  <a:prstClr val="black"/>
                </a:solidFill>
                <a:latin typeface="Courier"/>
              </a:rPr>
              <a:t>printf</a:t>
            </a:r>
            <a:r>
              <a:rPr lang="de-DE" dirty="0">
                <a:solidFill>
                  <a:prstClr val="black"/>
                </a:solidFill>
                <a:latin typeface="Courier"/>
              </a:rPr>
              <a:t>( </a:t>
            </a:r>
            <a:r>
              <a:rPr lang="de-DE" dirty="0">
                <a:solidFill>
                  <a:srgbClr val="3A5C78"/>
                </a:solidFill>
                <a:latin typeface="Courier"/>
              </a:rPr>
              <a:t>"</a:t>
            </a:r>
            <a:r>
              <a:rPr lang="de-DE" dirty="0" err="1">
                <a:solidFill>
                  <a:srgbClr val="3A5C78"/>
                </a:solidFill>
                <a:latin typeface="Courier"/>
              </a:rPr>
              <a:t>Hello</a:t>
            </a:r>
            <a:r>
              <a:rPr lang="de-DE" dirty="0">
                <a:solidFill>
                  <a:srgbClr val="3A5C78"/>
                </a:solidFill>
                <a:latin typeface="Courier"/>
              </a:rPr>
              <a:t> C-World</a:t>
            </a:r>
            <a:r>
              <a:rPr lang="de-DE" dirty="0">
                <a:solidFill>
                  <a:srgbClr val="7500DB"/>
                </a:solidFill>
                <a:latin typeface="Courier"/>
              </a:rPr>
              <a:t>\</a:t>
            </a:r>
            <a:r>
              <a:rPr lang="de-DE" dirty="0" err="1">
                <a:solidFill>
                  <a:srgbClr val="7500DB"/>
                </a:solidFill>
                <a:latin typeface="Courier"/>
              </a:rPr>
              <a:t>n</a:t>
            </a:r>
            <a:r>
              <a:rPr lang="de-DE" dirty="0">
                <a:solidFill>
                  <a:srgbClr val="3A5C78"/>
                </a:solidFill>
                <a:latin typeface="Courier"/>
              </a:rPr>
              <a:t>"</a:t>
            </a:r>
            <a:r>
              <a:rPr lang="de-DE" dirty="0">
                <a:solidFill>
                  <a:prstClr val="black"/>
                </a:solidFill>
                <a:latin typeface="Courier"/>
              </a:rPr>
              <a:t> );</a:t>
            </a:r>
          </a:p>
          <a:p>
            <a:r>
              <a:rPr lang="is-IS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is-IS" b="1" dirty="0">
                <a:solidFill>
                  <a:srgbClr val="9E1C4E"/>
                </a:solidFill>
                <a:latin typeface="Courier-Bold"/>
              </a:rPr>
              <a:t>return</a:t>
            </a:r>
            <a:r>
              <a:rPr lang="is-IS" dirty="0">
                <a:solidFill>
                  <a:prstClr val="black"/>
                </a:solidFill>
                <a:latin typeface="Courier"/>
              </a:rPr>
              <a:t> </a:t>
            </a:r>
            <a:r>
              <a:rPr lang="is-IS" dirty="0">
                <a:solidFill>
                  <a:srgbClr val="FC7808"/>
                </a:solidFill>
                <a:latin typeface="Courier"/>
              </a:rPr>
              <a:t>0</a:t>
            </a:r>
            <a:r>
              <a:rPr lang="is-IS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is-IS" dirty="0">
                <a:solidFill>
                  <a:prstClr val="black"/>
                </a:solidFill>
                <a:latin typeface="Courier"/>
              </a:rPr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457200" y="3962400"/>
            <a:ext cx="8458200" cy="1752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smtClean="0">
                <a:solidFill>
                  <a:srgbClr val="1AFF00"/>
                </a:solidFill>
                <a:latin typeface="Courier"/>
                <a:cs typeface="Courier"/>
              </a:rPr>
              <a:t>$ </a:t>
            </a:r>
            <a:r>
              <a:rPr lang="de-DE" sz="2000" dirty="0" err="1" smtClean="0">
                <a:solidFill>
                  <a:srgbClr val="1AFF00"/>
                </a:solidFill>
                <a:latin typeface="Courier"/>
                <a:cs typeface="Courier"/>
              </a:rPr>
              <a:t>gcc</a:t>
            </a:r>
            <a:r>
              <a:rPr lang="de-DE" sz="2000" dirty="0" smtClean="0">
                <a:solidFill>
                  <a:srgbClr val="1AFF00"/>
                </a:solidFill>
                <a:latin typeface="Courier"/>
                <a:cs typeface="Courier"/>
              </a:rPr>
              <a:t> -o </a:t>
            </a:r>
            <a:r>
              <a:rPr lang="de-DE" sz="2000" dirty="0" err="1" smtClean="0">
                <a:solidFill>
                  <a:srgbClr val="1AFF00"/>
                </a:solidFill>
                <a:latin typeface="Courier"/>
                <a:cs typeface="Courier"/>
              </a:rPr>
              <a:t>hello</a:t>
            </a:r>
            <a:r>
              <a:rPr lang="de-DE" sz="2000" dirty="0" smtClean="0">
                <a:solidFill>
                  <a:srgbClr val="1AFF00"/>
                </a:solidFill>
                <a:latin typeface="Courier"/>
                <a:cs typeface="Courier"/>
              </a:rPr>
              <a:t> </a:t>
            </a:r>
            <a:r>
              <a:rPr lang="de-DE" sz="2000" dirty="0" err="1" smtClean="0">
                <a:solidFill>
                  <a:srgbClr val="1AFF00"/>
                </a:solidFill>
                <a:latin typeface="Courier"/>
                <a:cs typeface="Courier"/>
              </a:rPr>
              <a:t>hello.c</a:t>
            </a:r>
            <a:endParaRPr lang="de-DE" sz="2000" dirty="0" smtClean="0">
              <a:solidFill>
                <a:srgbClr val="1AFF00"/>
              </a:solidFill>
              <a:latin typeface="Courier"/>
              <a:cs typeface="Courier"/>
            </a:endParaRPr>
          </a:p>
          <a:p>
            <a:r>
              <a:rPr lang="de-DE" sz="2000" dirty="0" smtClean="0">
                <a:solidFill>
                  <a:srgbClr val="1AFF00"/>
                </a:solidFill>
                <a:latin typeface="Courier"/>
                <a:cs typeface="Courier"/>
              </a:rPr>
              <a:t>$ ./</a:t>
            </a:r>
            <a:r>
              <a:rPr lang="de-DE" sz="2000" dirty="0" err="1" smtClean="0">
                <a:solidFill>
                  <a:srgbClr val="1AFF00"/>
                </a:solidFill>
                <a:latin typeface="Courier"/>
                <a:cs typeface="Courier"/>
              </a:rPr>
              <a:t>hello</a:t>
            </a:r>
            <a:endParaRPr lang="de-DE" sz="2000" dirty="0" smtClean="0">
              <a:solidFill>
                <a:srgbClr val="1AFF00"/>
              </a:solidFill>
              <a:latin typeface="Courier"/>
              <a:cs typeface="Courier"/>
            </a:endParaRPr>
          </a:p>
          <a:p>
            <a:r>
              <a:rPr lang="de-DE" sz="2000" dirty="0" err="1">
                <a:solidFill>
                  <a:srgbClr val="1AFF00"/>
                </a:solidFill>
                <a:latin typeface="Courier"/>
                <a:cs typeface="Courier"/>
              </a:rPr>
              <a:t>Hello</a:t>
            </a:r>
            <a:r>
              <a:rPr lang="de-DE" sz="2000" dirty="0">
                <a:solidFill>
                  <a:srgbClr val="1AFF00"/>
                </a:solidFill>
                <a:latin typeface="Courier"/>
                <a:cs typeface="Courier"/>
              </a:rPr>
              <a:t> C-World</a:t>
            </a:r>
            <a:endParaRPr lang="de-DE" sz="2000" dirty="0" smtClean="0">
              <a:solidFill>
                <a:srgbClr val="1AFF00"/>
              </a:solidFill>
              <a:latin typeface="Courier"/>
              <a:cs typeface="Courier"/>
            </a:endParaRPr>
          </a:p>
          <a:p>
            <a:endParaRPr lang="de-DE" sz="2000" dirty="0">
              <a:solidFill>
                <a:srgbClr val="1AFF00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31474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4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If</a:t>
            </a:r>
            <a:r>
              <a:rPr lang="de-DE" dirty="0" smtClean="0"/>
              <a:t>/</a:t>
            </a:r>
            <a:r>
              <a:rPr lang="de-DE" dirty="0" err="1" smtClean="0"/>
              <a:t>else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arguments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533400" y="1219200"/>
            <a:ext cx="7924800" cy="4953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rgbClr val="165DC2"/>
                </a:solidFill>
                <a:latin typeface="Courier"/>
              </a:rPr>
              <a:t>#</a:t>
            </a:r>
            <a:r>
              <a:rPr lang="de-DE" sz="1600" dirty="0" err="1">
                <a:solidFill>
                  <a:srgbClr val="165DC2"/>
                </a:solidFill>
                <a:latin typeface="Courier"/>
              </a:rPr>
              <a:t>include</a:t>
            </a:r>
            <a:r>
              <a:rPr lang="de-DE" sz="1600" dirty="0">
                <a:solidFill>
                  <a:srgbClr val="165DC2"/>
                </a:solidFill>
                <a:latin typeface="Courier"/>
              </a:rPr>
              <a:t> </a:t>
            </a:r>
            <a:r>
              <a:rPr lang="de-DE" sz="1600" dirty="0">
                <a:solidFill>
                  <a:srgbClr val="3A5C78"/>
                </a:solidFill>
                <a:latin typeface="Courier"/>
              </a:rPr>
              <a:t>&lt;</a:t>
            </a:r>
            <a:r>
              <a:rPr lang="de-DE" sz="1600" dirty="0" err="1">
                <a:solidFill>
                  <a:srgbClr val="3A5C78"/>
                </a:solidFill>
                <a:latin typeface="Courier"/>
              </a:rPr>
              <a:t>stdio.h</a:t>
            </a:r>
            <a:r>
              <a:rPr lang="de-DE" sz="1600" dirty="0">
                <a:solidFill>
                  <a:srgbClr val="3A5C78"/>
                </a:solidFill>
                <a:latin typeface="Courier"/>
              </a:rPr>
              <a:t>&gt;</a:t>
            </a:r>
            <a:endParaRPr lang="de-DE" sz="1600" dirty="0">
              <a:solidFill>
                <a:prstClr val="black"/>
              </a:solidFill>
              <a:latin typeface="Courier"/>
            </a:endParaRPr>
          </a:p>
          <a:p>
            <a:endParaRPr lang="de-DE" sz="1600" dirty="0">
              <a:solidFill>
                <a:prstClr val="black"/>
              </a:solidFill>
              <a:latin typeface="Courier"/>
            </a:endParaRPr>
          </a:p>
          <a:p>
            <a:r>
              <a:rPr lang="de-DE" sz="16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ourier"/>
              </a:rPr>
              <a:t>main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de-DE" sz="16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ourier"/>
              </a:rPr>
              <a:t>argc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, </a:t>
            </a:r>
            <a:r>
              <a:rPr lang="de-DE" sz="1600" b="1" dirty="0" err="1">
                <a:solidFill>
                  <a:srgbClr val="107C03"/>
                </a:solidFill>
                <a:latin typeface="Courier-Bold"/>
              </a:rPr>
              <a:t>char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* </a:t>
            </a:r>
            <a:r>
              <a:rPr lang="de-DE" sz="1600" dirty="0" err="1">
                <a:solidFill>
                  <a:prstClr val="black"/>
                </a:solidFill>
                <a:latin typeface="Courier"/>
              </a:rPr>
              <a:t>argv</a:t>
            </a:r>
            <a:r>
              <a:rPr lang="de-DE" sz="1600" dirty="0">
                <a:solidFill>
                  <a:prstClr val="black"/>
                </a:solidFill>
                <a:latin typeface="Courier"/>
              </a:rPr>
              <a:t>[] )</a:t>
            </a:r>
          </a:p>
          <a:p>
            <a:r>
              <a:rPr lang="de-DE" sz="1600" dirty="0">
                <a:solidFill>
                  <a:prstClr val="black"/>
                </a:solidFill>
                <a:latin typeface="Courier"/>
              </a:rPr>
              <a:t>{</a:t>
            </a:r>
          </a:p>
          <a:p>
            <a:r>
              <a:rPr lang="en-US" sz="16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1600" b="1" dirty="0">
                <a:solidFill>
                  <a:srgbClr val="9E1C4E"/>
                </a:solidFill>
                <a:latin typeface="Courier-Bold"/>
              </a:rPr>
              <a:t>if</a:t>
            </a:r>
            <a:r>
              <a:rPr lang="en-US" sz="16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en-US" sz="1600" dirty="0" err="1">
                <a:solidFill>
                  <a:prstClr val="black"/>
                </a:solidFill>
                <a:latin typeface="Courier"/>
              </a:rPr>
              <a:t>argc</a:t>
            </a:r>
            <a:r>
              <a:rPr lang="en-US" sz="1600" dirty="0">
                <a:solidFill>
                  <a:prstClr val="black"/>
                </a:solidFill>
                <a:latin typeface="Courier"/>
              </a:rPr>
              <a:t> &lt; </a:t>
            </a:r>
            <a:r>
              <a:rPr lang="en-US" sz="1600" dirty="0">
                <a:solidFill>
                  <a:srgbClr val="FC7808"/>
                </a:solidFill>
                <a:latin typeface="Courier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Courier"/>
              </a:rPr>
              <a:t> ){</a:t>
            </a:r>
          </a:p>
          <a:p>
            <a:r>
              <a:rPr lang="ro-RO" sz="1600" dirty="0">
                <a:solidFill>
                  <a:prstClr val="black"/>
                </a:solidFill>
                <a:latin typeface="Courier"/>
              </a:rPr>
              <a:t>        printf( </a:t>
            </a:r>
            <a:r>
              <a:rPr lang="ro-RO" sz="1600" dirty="0">
                <a:solidFill>
                  <a:srgbClr val="3A5C78"/>
                </a:solidFill>
                <a:latin typeface="Courier"/>
              </a:rPr>
              <a:t>"Usage: </a:t>
            </a:r>
            <a:r>
              <a:rPr lang="ro-RO" sz="1600" dirty="0">
                <a:solidFill>
                  <a:srgbClr val="7500DB"/>
                </a:solidFill>
                <a:latin typeface="Courier"/>
              </a:rPr>
              <a:t>%s</a:t>
            </a:r>
            <a:r>
              <a:rPr lang="ro-RO" sz="1600" dirty="0">
                <a:solidFill>
                  <a:srgbClr val="3A5C78"/>
                </a:solidFill>
                <a:latin typeface="Courier"/>
              </a:rPr>
              <a:t> &lt;int&gt;</a:t>
            </a:r>
            <a:r>
              <a:rPr lang="ro-RO" sz="1600" dirty="0">
                <a:solidFill>
                  <a:srgbClr val="7500DB"/>
                </a:solidFill>
                <a:latin typeface="Courier"/>
              </a:rPr>
              <a:t>\n</a:t>
            </a:r>
            <a:r>
              <a:rPr lang="ro-RO" sz="16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ro-RO" sz="1600" dirty="0">
                <a:solidFill>
                  <a:prstClr val="black"/>
                </a:solidFill>
                <a:latin typeface="Courier"/>
              </a:rPr>
              <a:t>, argv[ </a:t>
            </a:r>
            <a:r>
              <a:rPr lang="ro-RO" sz="16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ro-RO" sz="1600" dirty="0">
                <a:solidFill>
                  <a:prstClr val="black"/>
                </a:solidFill>
                <a:latin typeface="Courier"/>
              </a:rPr>
              <a:t> ] );</a:t>
            </a:r>
          </a:p>
          <a:p>
            <a:r>
              <a:rPr lang="is-IS" sz="1600" dirty="0">
                <a:solidFill>
                  <a:prstClr val="black"/>
                </a:solidFill>
                <a:latin typeface="Courier"/>
              </a:rPr>
              <a:t>        </a:t>
            </a:r>
            <a:r>
              <a:rPr lang="is-IS" sz="1600" b="1" dirty="0">
                <a:solidFill>
                  <a:srgbClr val="9E1C4E"/>
                </a:solidFill>
                <a:latin typeface="Courier-Bold"/>
              </a:rPr>
              <a:t>return</a:t>
            </a:r>
            <a:r>
              <a:rPr lang="is-IS" sz="1600" dirty="0">
                <a:solidFill>
                  <a:prstClr val="black"/>
                </a:solidFill>
                <a:latin typeface="Courier"/>
              </a:rPr>
              <a:t> </a:t>
            </a:r>
            <a:r>
              <a:rPr lang="is-IS" sz="16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is-IS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is-IS" sz="1600" dirty="0">
                <a:solidFill>
                  <a:prstClr val="black"/>
                </a:solidFill>
                <a:latin typeface="Courier"/>
              </a:rPr>
              <a:t>    }</a:t>
            </a:r>
          </a:p>
          <a:p>
            <a:endParaRPr lang="is-IS" sz="1600" dirty="0">
              <a:solidFill>
                <a:prstClr val="black"/>
              </a:solidFill>
              <a:latin typeface="Courier"/>
            </a:endParaRPr>
          </a:p>
          <a:p>
            <a:r>
              <a:rPr lang="hu-HU" sz="16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hu-HU" sz="1600" b="1" dirty="0">
                <a:solidFill>
                  <a:srgbClr val="107C03"/>
                </a:solidFill>
                <a:latin typeface="Courier-Bold"/>
              </a:rPr>
              <a:t>int</a:t>
            </a:r>
            <a:r>
              <a:rPr lang="hu-HU" sz="1600" dirty="0">
                <a:solidFill>
                  <a:prstClr val="black"/>
                </a:solidFill>
                <a:latin typeface="Courier"/>
              </a:rPr>
              <a:t> a = atoi( argv[ </a:t>
            </a:r>
            <a:r>
              <a:rPr lang="hu-HU" sz="16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hu-HU" sz="1600" dirty="0">
                <a:solidFill>
                  <a:prstClr val="black"/>
                </a:solidFill>
                <a:latin typeface="Courier"/>
              </a:rPr>
              <a:t> ] );</a:t>
            </a:r>
          </a:p>
          <a:p>
            <a:r>
              <a:rPr lang="en-US" sz="16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1600" b="1" dirty="0">
                <a:solidFill>
                  <a:srgbClr val="9E1C4E"/>
                </a:solidFill>
                <a:latin typeface="Courier-Bold"/>
              </a:rPr>
              <a:t>if</a:t>
            </a:r>
            <a:r>
              <a:rPr lang="en-US" sz="1600" dirty="0">
                <a:solidFill>
                  <a:prstClr val="black"/>
                </a:solidFill>
                <a:latin typeface="Courier"/>
              </a:rPr>
              <a:t>( a == </a:t>
            </a:r>
            <a:r>
              <a:rPr lang="en-US" sz="1600" dirty="0">
                <a:solidFill>
                  <a:srgbClr val="FC7808"/>
                </a:solidFill>
                <a:latin typeface="Courier"/>
              </a:rPr>
              <a:t>10</a:t>
            </a:r>
            <a:r>
              <a:rPr lang="en-US" sz="1600" dirty="0">
                <a:solidFill>
                  <a:prstClr val="black"/>
                </a:solidFill>
                <a:latin typeface="Courier"/>
              </a:rPr>
              <a:t> ){</a:t>
            </a:r>
          </a:p>
          <a:p>
            <a:r>
              <a:rPr lang="ro-RO" sz="1600" dirty="0">
                <a:solidFill>
                  <a:prstClr val="black"/>
                </a:solidFill>
                <a:latin typeface="Courier"/>
              </a:rPr>
              <a:t>        printf( </a:t>
            </a:r>
            <a:r>
              <a:rPr lang="ro-RO" sz="1600" dirty="0">
                <a:solidFill>
                  <a:srgbClr val="3A5C78"/>
                </a:solidFill>
                <a:latin typeface="Courier"/>
              </a:rPr>
              <a:t>"10</a:t>
            </a:r>
            <a:r>
              <a:rPr lang="ro-RO" sz="1600" dirty="0">
                <a:solidFill>
                  <a:srgbClr val="7500DB"/>
                </a:solidFill>
                <a:latin typeface="Courier"/>
              </a:rPr>
              <a:t>\n</a:t>
            </a:r>
            <a:r>
              <a:rPr lang="ro-RO" sz="16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ro-RO" sz="1600" dirty="0">
                <a:solidFill>
                  <a:prstClr val="black"/>
                </a:solidFill>
                <a:latin typeface="Courier"/>
              </a:rPr>
              <a:t> );</a:t>
            </a:r>
          </a:p>
          <a:p>
            <a:r>
              <a:rPr lang="da-DK" sz="1600" dirty="0">
                <a:solidFill>
                  <a:prstClr val="black"/>
                </a:solidFill>
                <a:latin typeface="Courier"/>
              </a:rPr>
              <a:t>    } </a:t>
            </a:r>
            <a:r>
              <a:rPr lang="da-DK" sz="1600" b="1" dirty="0" err="1">
                <a:solidFill>
                  <a:srgbClr val="9E1C4E"/>
                </a:solidFill>
                <a:latin typeface="Courier-Bold"/>
              </a:rPr>
              <a:t>else</a:t>
            </a:r>
            <a:r>
              <a:rPr lang="da-DK" sz="16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a-DK" sz="1600" b="1" dirty="0" err="1">
                <a:solidFill>
                  <a:srgbClr val="9E1C4E"/>
                </a:solidFill>
                <a:latin typeface="Courier-Bold"/>
              </a:rPr>
              <a:t>if</a:t>
            </a:r>
            <a:r>
              <a:rPr lang="da-DK" sz="1600" dirty="0">
                <a:solidFill>
                  <a:prstClr val="black"/>
                </a:solidFill>
                <a:latin typeface="Courier"/>
              </a:rPr>
              <a:t>( a == </a:t>
            </a:r>
            <a:r>
              <a:rPr lang="da-DK" sz="1600" dirty="0">
                <a:solidFill>
                  <a:srgbClr val="FC7808"/>
                </a:solidFill>
                <a:latin typeface="Courier"/>
              </a:rPr>
              <a:t>20</a:t>
            </a:r>
            <a:r>
              <a:rPr lang="da-DK" sz="1600" dirty="0">
                <a:solidFill>
                  <a:prstClr val="black"/>
                </a:solidFill>
                <a:latin typeface="Courier"/>
              </a:rPr>
              <a:t> ) {</a:t>
            </a:r>
          </a:p>
          <a:p>
            <a:r>
              <a:rPr lang="ro-RO" sz="1600" dirty="0">
                <a:solidFill>
                  <a:prstClr val="black"/>
                </a:solidFill>
                <a:latin typeface="Courier"/>
              </a:rPr>
              <a:t>        printf( </a:t>
            </a:r>
            <a:r>
              <a:rPr lang="ro-RO" sz="1600" dirty="0">
                <a:solidFill>
                  <a:srgbClr val="3A5C78"/>
                </a:solidFill>
                <a:latin typeface="Courier"/>
              </a:rPr>
              <a:t>"20</a:t>
            </a:r>
            <a:r>
              <a:rPr lang="ro-RO" sz="1600" dirty="0">
                <a:solidFill>
                  <a:srgbClr val="7500DB"/>
                </a:solidFill>
                <a:latin typeface="Courier"/>
              </a:rPr>
              <a:t>\n</a:t>
            </a:r>
            <a:r>
              <a:rPr lang="ro-RO" sz="16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ro-RO" sz="1600" dirty="0">
                <a:solidFill>
                  <a:prstClr val="black"/>
                </a:solidFill>
                <a:latin typeface="Courier"/>
              </a:rPr>
              <a:t> );</a:t>
            </a:r>
          </a:p>
          <a:p>
            <a:r>
              <a:rPr lang="da-DK" sz="1600" dirty="0">
                <a:solidFill>
                  <a:prstClr val="black"/>
                </a:solidFill>
                <a:latin typeface="Courier"/>
              </a:rPr>
              <a:t>    } </a:t>
            </a:r>
            <a:r>
              <a:rPr lang="da-DK" sz="1600" b="1" dirty="0" err="1">
                <a:solidFill>
                  <a:srgbClr val="9E1C4E"/>
                </a:solidFill>
                <a:latin typeface="Courier-Bold"/>
              </a:rPr>
              <a:t>else</a:t>
            </a:r>
            <a:r>
              <a:rPr lang="da-DK" sz="1600" dirty="0">
                <a:solidFill>
                  <a:prstClr val="black"/>
                </a:solidFill>
                <a:latin typeface="Courier"/>
              </a:rPr>
              <a:t> {</a:t>
            </a:r>
          </a:p>
          <a:p>
            <a:r>
              <a:rPr lang="da-DK" sz="1600" dirty="0">
                <a:solidFill>
                  <a:prstClr val="black"/>
                </a:solidFill>
                <a:latin typeface="Courier"/>
              </a:rPr>
              <a:t>        </a:t>
            </a:r>
            <a:r>
              <a:rPr lang="da-DK" sz="1600" dirty="0" err="1">
                <a:solidFill>
                  <a:prstClr val="black"/>
                </a:solidFill>
                <a:latin typeface="Courier"/>
              </a:rPr>
              <a:t>printf</a:t>
            </a:r>
            <a:r>
              <a:rPr lang="da-DK" sz="16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da-DK" sz="16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da-DK" sz="1600" dirty="0" err="1">
                <a:solidFill>
                  <a:srgbClr val="3A5C78"/>
                </a:solidFill>
                <a:latin typeface="Courier"/>
              </a:rPr>
              <a:t>something</a:t>
            </a:r>
            <a:r>
              <a:rPr lang="da-DK" sz="1600" dirty="0">
                <a:solidFill>
                  <a:srgbClr val="3A5C78"/>
                </a:solidFill>
                <a:latin typeface="Courier"/>
              </a:rPr>
              <a:t> </a:t>
            </a:r>
            <a:r>
              <a:rPr lang="da-DK" sz="1600" dirty="0" err="1" smtClean="0">
                <a:solidFill>
                  <a:srgbClr val="3A5C78"/>
                </a:solidFill>
                <a:latin typeface="Courier"/>
              </a:rPr>
              <a:t>else</a:t>
            </a:r>
            <a:r>
              <a:rPr lang="ro-RO" sz="1600" dirty="0">
                <a:solidFill>
                  <a:srgbClr val="7500DB"/>
                </a:solidFill>
                <a:latin typeface="Courier"/>
              </a:rPr>
              <a:t>\n</a:t>
            </a:r>
            <a:r>
              <a:rPr lang="da-DK" sz="1600" dirty="0" smtClean="0">
                <a:solidFill>
                  <a:srgbClr val="3A5C78"/>
                </a:solidFill>
                <a:latin typeface="Courier"/>
              </a:rPr>
              <a:t>"</a:t>
            </a:r>
            <a:r>
              <a:rPr lang="da-DK" sz="1600" dirty="0" smtClean="0">
                <a:solidFill>
                  <a:prstClr val="black"/>
                </a:solidFill>
                <a:latin typeface="Courier"/>
              </a:rPr>
              <a:t> </a:t>
            </a:r>
            <a:r>
              <a:rPr lang="da-DK" sz="1600" dirty="0">
                <a:solidFill>
                  <a:prstClr val="black"/>
                </a:solidFill>
                <a:latin typeface="Courier"/>
              </a:rPr>
              <a:t>);</a:t>
            </a:r>
          </a:p>
          <a:p>
            <a:r>
              <a:rPr lang="da-DK" sz="1600" dirty="0">
                <a:solidFill>
                  <a:prstClr val="black"/>
                </a:solidFill>
                <a:latin typeface="Courier"/>
              </a:rPr>
              <a:t>    }</a:t>
            </a:r>
          </a:p>
          <a:p>
            <a:endParaRPr lang="da-DK" sz="1600" dirty="0">
              <a:solidFill>
                <a:prstClr val="black"/>
              </a:solidFill>
              <a:latin typeface="Courier"/>
            </a:endParaRPr>
          </a:p>
          <a:p>
            <a:r>
              <a:rPr lang="is-IS" sz="16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is-IS" sz="1600" b="1" dirty="0">
                <a:solidFill>
                  <a:srgbClr val="9E1C4E"/>
                </a:solidFill>
                <a:latin typeface="Courier-Bold"/>
              </a:rPr>
              <a:t>return</a:t>
            </a:r>
            <a:r>
              <a:rPr lang="is-IS" sz="1600" dirty="0">
                <a:solidFill>
                  <a:prstClr val="black"/>
                </a:solidFill>
                <a:latin typeface="Courier"/>
              </a:rPr>
              <a:t> </a:t>
            </a:r>
            <a:r>
              <a:rPr lang="is-IS" sz="16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is-IS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is-IS" sz="1600" dirty="0">
                <a:solidFill>
                  <a:prstClr val="black"/>
                </a:solidFill>
                <a:latin typeface="Courier"/>
              </a:rPr>
              <a:t>}</a:t>
            </a:r>
            <a:endParaRPr lang="de-DE" sz="1600" dirty="0"/>
          </a:p>
        </p:txBody>
      </p:sp>
      <p:sp>
        <p:nvSpPr>
          <p:cNvPr id="7" name="Richtungspfeil 6"/>
          <p:cNvSpPr/>
          <p:nvPr/>
        </p:nvSpPr>
        <p:spPr>
          <a:xfrm flipH="1">
            <a:off x="6553200" y="2286000"/>
            <a:ext cx="2590800" cy="5334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argv</a:t>
            </a:r>
            <a:r>
              <a:rPr lang="de-DE" dirty="0" smtClean="0"/>
              <a:t>[ 0 ]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exec</a:t>
            </a:r>
            <a:r>
              <a:rPr lang="de-DE" dirty="0" smtClean="0"/>
              <a:t>. </a:t>
            </a:r>
            <a:r>
              <a:rPr lang="de-DE" dirty="0" err="1" smtClean="0"/>
              <a:t>name</a:t>
            </a:r>
            <a:endParaRPr lang="de-DE" dirty="0"/>
          </a:p>
        </p:txBody>
      </p:sp>
      <p:sp>
        <p:nvSpPr>
          <p:cNvPr id="10" name="Richtungspfeil 9"/>
          <p:cNvSpPr/>
          <p:nvPr/>
        </p:nvSpPr>
        <p:spPr>
          <a:xfrm flipH="1">
            <a:off x="4343400" y="3276600"/>
            <a:ext cx="4796971" cy="5334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Convert</a:t>
            </a:r>
            <a:r>
              <a:rPr lang="de-DE" dirty="0" smtClean="0"/>
              <a:t> 1st </a:t>
            </a:r>
            <a:r>
              <a:rPr lang="de-DE" dirty="0" err="1" smtClean="0"/>
              <a:t>argument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integer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558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5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Loops - </a:t>
            </a:r>
            <a:r>
              <a:rPr lang="de-DE" dirty="0" err="1" smtClean="0"/>
              <a:t>for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533400" y="1295400"/>
            <a:ext cx="7924800" cy="381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rgbClr val="165DC2"/>
                </a:solidFill>
                <a:latin typeface="Courier"/>
              </a:rPr>
              <a:t>#</a:t>
            </a:r>
            <a:r>
              <a:rPr lang="de-DE" sz="1600" dirty="0" err="1">
                <a:solidFill>
                  <a:srgbClr val="165DC2"/>
                </a:solidFill>
                <a:latin typeface="Courier"/>
              </a:rPr>
              <a:t>include</a:t>
            </a:r>
            <a:r>
              <a:rPr lang="de-DE" sz="1600" dirty="0">
                <a:solidFill>
                  <a:srgbClr val="165DC2"/>
                </a:solidFill>
                <a:latin typeface="Courier"/>
              </a:rPr>
              <a:t> </a:t>
            </a:r>
            <a:r>
              <a:rPr lang="de-DE" sz="1600" dirty="0">
                <a:solidFill>
                  <a:srgbClr val="3A5C78"/>
                </a:solidFill>
                <a:latin typeface="Courier"/>
              </a:rPr>
              <a:t>&lt;</a:t>
            </a:r>
            <a:r>
              <a:rPr lang="de-DE" sz="1600" dirty="0" err="1">
                <a:solidFill>
                  <a:srgbClr val="3A5C78"/>
                </a:solidFill>
                <a:latin typeface="Courier"/>
              </a:rPr>
              <a:t>stdio.h</a:t>
            </a:r>
            <a:r>
              <a:rPr lang="de-DE" sz="1600" dirty="0">
                <a:solidFill>
                  <a:srgbClr val="3A5C78"/>
                </a:solidFill>
                <a:latin typeface="Courier"/>
              </a:rPr>
              <a:t>&gt;</a:t>
            </a:r>
            <a:endParaRPr lang="de-DE" sz="1600" dirty="0">
              <a:solidFill>
                <a:prstClr val="black"/>
              </a:solidFill>
              <a:latin typeface="Courier"/>
            </a:endParaRPr>
          </a:p>
          <a:p>
            <a:endParaRPr lang="de-DE" sz="1600" dirty="0">
              <a:solidFill>
                <a:prstClr val="black"/>
              </a:solidFill>
              <a:latin typeface="Courier"/>
            </a:endParaRPr>
          </a:p>
          <a:p>
            <a:r>
              <a:rPr lang="it-IT" sz="1600" dirty="0">
                <a:solidFill>
                  <a:srgbClr val="165DC2"/>
                </a:solidFill>
                <a:latin typeface="Courier"/>
              </a:rPr>
              <a:t>#</a:t>
            </a:r>
            <a:r>
              <a:rPr lang="it-IT" sz="1600" dirty="0" err="1">
                <a:solidFill>
                  <a:srgbClr val="165DC2"/>
                </a:solidFill>
                <a:latin typeface="Courier"/>
              </a:rPr>
              <a:t>define</a:t>
            </a:r>
            <a:r>
              <a:rPr lang="it-IT" sz="1600" dirty="0">
                <a:solidFill>
                  <a:srgbClr val="165DC2"/>
                </a:solidFill>
                <a:latin typeface="Courier"/>
              </a:rPr>
              <a:t> NUM ( </a:t>
            </a:r>
            <a:r>
              <a:rPr lang="it-IT" sz="1600" dirty="0">
                <a:solidFill>
                  <a:srgbClr val="FC7808"/>
                </a:solidFill>
                <a:latin typeface="Courier"/>
              </a:rPr>
              <a:t>10</a:t>
            </a:r>
            <a:r>
              <a:rPr lang="it-IT" sz="1600" dirty="0">
                <a:solidFill>
                  <a:srgbClr val="165DC2"/>
                </a:solidFill>
                <a:latin typeface="Courier"/>
              </a:rPr>
              <a:t> )</a:t>
            </a:r>
            <a:endParaRPr lang="it-IT" sz="1600" dirty="0">
              <a:solidFill>
                <a:prstClr val="black"/>
              </a:solidFill>
              <a:latin typeface="Courier"/>
            </a:endParaRPr>
          </a:p>
          <a:p>
            <a:endParaRPr lang="it-IT" sz="1600" dirty="0">
              <a:solidFill>
                <a:prstClr val="black"/>
              </a:solidFill>
              <a:latin typeface="Courier"/>
            </a:endParaRPr>
          </a:p>
          <a:p>
            <a:r>
              <a:rPr lang="it-IT" sz="16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it-IT" sz="1600" dirty="0">
                <a:solidFill>
                  <a:prstClr val="black"/>
                </a:solidFill>
                <a:latin typeface="Courier"/>
              </a:rPr>
              <a:t> </a:t>
            </a:r>
            <a:r>
              <a:rPr lang="it-IT" sz="1600" dirty="0" err="1">
                <a:solidFill>
                  <a:prstClr val="black"/>
                </a:solidFill>
                <a:latin typeface="Courier"/>
              </a:rPr>
              <a:t>main</a:t>
            </a:r>
            <a:r>
              <a:rPr lang="it-IT" sz="16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it-IT" sz="16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it-IT" sz="1600" dirty="0">
                <a:solidFill>
                  <a:prstClr val="black"/>
                </a:solidFill>
                <a:latin typeface="Courier"/>
              </a:rPr>
              <a:t> </a:t>
            </a:r>
            <a:r>
              <a:rPr lang="it-IT" sz="1600" dirty="0" err="1">
                <a:solidFill>
                  <a:prstClr val="black"/>
                </a:solidFill>
                <a:latin typeface="Courier"/>
              </a:rPr>
              <a:t>argc</a:t>
            </a:r>
            <a:r>
              <a:rPr lang="it-IT" sz="1600" dirty="0">
                <a:solidFill>
                  <a:prstClr val="black"/>
                </a:solidFill>
                <a:latin typeface="Courier"/>
              </a:rPr>
              <a:t>, </a:t>
            </a:r>
            <a:r>
              <a:rPr lang="it-IT" sz="1600" b="1" dirty="0" err="1">
                <a:solidFill>
                  <a:srgbClr val="107C03"/>
                </a:solidFill>
                <a:latin typeface="Courier-Bold"/>
              </a:rPr>
              <a:t>char</a:t>
            </a:r>
            <a:r>
              <a:rPr lang="it-IT" sz="1600" dirty="0">
                <a:solidFill>
                  <a:prstClr val="black"/>
                </a:solidFill>
                <a:latin typeface="Courier"/>
              </a:rPr>
              <a:t>* </a:t>
            </a:r>
            <a:r>
              <a:rPr lang="it-IT" sz="1600" dirty="0" err="1">
                <a:solidFill>
                  <a:prstClr val="black"/>
                </a:solidFill>
                <a:latin typeface="Courier"/>
              </a:rPr>
              <a:t>argv</a:t>
            </a:r>
            <a:r>
              <a:rPr lang="it-IT" sz="1600" dirty="0">
                <a:solidFill>
                  <a:prstClr val="black"/>
                </a:solidFill>
                <a:latin typeface="Courier"/>
              </a:rPr>
              <a:t>[] )</a:t>
            </a:r>
          </a:p>
          <a:p>
            <a:r>
              <a:rPr lang="it-IT" sz="1600" dirty="0">
                <a:solidFill>
                  <a:prstClr val="black"/>
                </a:solidFill>
                <a:latin typeface="Courier"/>
              </a:rPr>
              <a:t>{</a:t>
            </a:r>
          </a:p>
          <a:p>
            <a:r>
              <a:rPr lang="fr-FR" sz="16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fr-FR" sz="16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fr-FR" sz="1600" dirty="0">
                <a:solidFill>
                  <a:prstClr val="black"/>
                </a:solidFill>
                <a:latin typeface="Courier"/>
              </a:rPr>
              <a:t> x = </a:t>
            </a:r>
            <a:r>
              <a:rPr lang="fr-FR" sz="16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fr-FR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fr-FR" sz="16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fr-FR" sz="16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fr-FR" sz="1600" dirty="0">
                <a:solidFill>
                  <a:prstClr val="black"/>
                </a:solidFill>
                <a:latin typeface="Courier"/>
              </a:rPr>
              <a:t> i;</a:t>
            </a:r>
          </a:p>
          <a:p>
            <a:r>
              <a:rPr lang="fr-FR" sz="16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fr-FR" sz="1600" b="1" dirty="0">
                <a:solidFill>
                  <a:srgbClr val="9E1C4E"/>
                </a:solidFill>
                <a:latin typeface="Courier-Bold"/>
              </a:rPr>
              <a:t>for</a:t>
            </a:r>
            <a:r>
              <a:rPr lang="fr-FR" sz="1600" dirty="0">
                <a:solidFill>
                  <a:prstClr val="black"/>
                </a:solidFill>
                <a:latin typeface="Courier"/>
              </a:rPr>
              <a:t>( i = </a:t>
            </a:r>
            <a:r>
              <a:rPr lang="fr-FR" sz="16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fr-FR" sz="1600" dirty="0">
                <a:solidFill>
                  <a:prstClr val="black"/>
                </a:solidFill>
                <a:latin typeface="Courier"/>
              </a:rPr>
              <a:t>; i &lt; NUM; i++ ){</a:t>
            </a:r>
          </a:p>
          <a:p>
            <a:r>
              <a:rPr lang="fr-FR" sz="1600" dirty="0">
                <a:solidFill>
                  <a:prstClr val="black"/>
                </a:solidFill>
                <a:latin typeface="Courier"/>
              </a:rPr>
              <a:t>        x *= </a:t>
            </a:r>
            <a:r>
              <a:rPr lang="fr-FR" sz="1600" dirty="0">
                <a:solidFill>
                  <a:srgbClr val="FC7808"/>
                </a:solidFill>
                <a:latin typeface="Courier"/>
              </a:rPr>
              <a:t>2</a:t>
            </a:r>
            <a:r>
              <a:rPr lang="fr-FR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fr-FR" sz="1600" dirty="0">
                <a:solidFill>
                  <a:prstClr val="black"/>
                </a:solidFill>
                <a:latin typeface="Courier"/>
              </a:rPr>
              <a:t>    }</a:t>
            </a:r>
          </a:p>
          <a:p>
            <a:endParaRPr lang="fr-FR" sz="1600" dirty="0">
              <a:solidFill>
                <a:prstClr val="black"/>
              </a:solidFill>
              <a:latin typeface="Courier"/>
            </a:endParaRPr>
          </a:p>
          <a:p>
            <a:r>
              <a:rPr lang="fr-FR" sz="16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fr-FR" sz="1600" dirty="0" err="1">
                <a:solidFill>
                  <a:prstClr val="black"/>
                </a:solidFill>
                <a:latin typeface="Courier"/>
              </a:rPr>
              <a:t>printf</a:t>
            </a:r>
            <a:r>
              <a:rPr lang="fr-FR" sz="16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fr-FR" sz="1600" dirty="0">
                <a:solidFill>
                  <a:srgbClr val="3A5C78"/>
                </a:solidFill>
                <a:latin typeface="Courier"/>
              </a:rPr>
              <a:t>"x = </a:t>
            </a:r>
            <a:r>
              <a:rPr lang="fr-FR" sz="1600" dirty="0">
                <a:solidFill>
                  <a:srgbClr val="7500DB"/>
                </a:solidFill>
                <a:latin typeface="Courier"/>
              </a:rPr>
              <a:t>%d\n</a:t>
            </a:r>
            <a:r>
              <a:rPr lang="fr-FR" sz="16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fr-FR" sz="1600" dirty="0">
                <a:solidFill>
                  <a:prstClr val="black"/>
                </a:solidFill>
                <a:latin typeface="Courier"/>
              </a:rPr>
              <a:t>, x );</a:t>
            </a:r>
          </a:p>
          <a:p>
            <a:endParaRPr lang="fr-FR" sz="1600" dirty="0">
              <a:solidFill>
                <a:prstClr val="black"/>
              </a:solidFill>
              <a:latin typeface="Courier"/>
            </a:endParaRPr>
          </a:p>
          <a:p>
            <a:r>
              <a:rPr lang="is-IS" sz="16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is-IS" sz="1600" b="1" dirty="0">
                <a:solidFill>
                  <a:srgbClr val="9E1C4E"/>
                </a:solidFill>
                <a:latin typeface="Courier-Bold"/>
              </a:rPr>
              <a:t>return</a:t>
            </a:r>
            <a:r>
              <a:rPr lang="is-IS" sz="1600" dirty="0">
                <a:solidFill>
                  <a:prstClr val="black"/>
                </a:solidFill>
                <a:latin typeface="Courier"/>
              </a:rPr>
              <a:t> </a:t>
            </a:r>
            <a:r>
              <a:rPr lang="is-IS" sz="16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is-IS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is-IS" sz="1600" dirty="0">
                <a:solidFill>
                  <a:prstClr val="black"/>
                </a:solidFill>
                <a:latin typeface="Courier"/>
              </a:rPr>
              <a:t>}</a:t>
            </a:r>
            <a:endParaRPr lang="de-DE" sz="1600" dirty="0"/>
          </a:p>
        </p:txBody>
      </p:sp>
      <p:sp>
        <p:nvSpPr>
          <p:cNvPr id="9" name="Textfeld 8"/>
          <p:cNvSpPr txBox="1"/>
          <p:nvPr/>
        </p:nvSpPr>
        <p:spPr>
          <a:xfrm>
            <a:off x="2819400" y="5373469"/>
            <a:ext cx="3724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dirty="0" err="1" smtClean="0"/>
              <a:t>Whats</a:t>
            </a:r>
            <a:r>
              <a:rPr lang="de-DE" sz="3600" dirty="0" smtClean="0"/>
              <a:t> </a:t>
            </a:r>
            <a:r>
              <a:rPr lang="de-DE" sz="3600" dirty="0" err="1" smtClean="0"/>
              <a:t>the</a:t>
            </a:r>
            <a:r>
              <a:rPr lang="de-DE" sz="3600" dirty="0" smtClean="0"/>
              <a:t> </a:t>
            </a:r>
            <a:r>
              <a:rPr lang="de-DE" sz="3600" dirty="0" err="1" smtClean="0"/>
              <a:t>output</a:t>
            </a:r>
            <a:r>
              <a:rPr lang="de-DE" sz="3600" dirty="0" smtClean="0"/>
              <a:t>?</a:t>
            </a:r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25158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while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1295400" y="2590800"/>
            <a:ext cx="2438400" cy="190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b="1" dirty="0" err="1" smtClean="0">
                <a:solidFill>
                  <a:srgbClr val="107C03"/>
                </a:solidFill>
                <a:latin typeface="Courier-Bold"/>
              </a:rPr>
              <a:t>int</a:t>
            </a:r>
            <a:r>
              <a:rPr lang="fr-FR" sz="1600" dirty="0" smtClean="0">
                <a:solidFill>
                  <a:prstClr val="black"/>
                </a:solidFill>
                <a:latin typeface="Courier"/>
              </a:rPr>
              <a:t> </a:t>
            </a:r>
            <a:r>
              <a:rPr lang="fr-FR" sz="1600" dirty="0">
                <a:solidFill>
                  <a:prstClr val="black"/>
                </a:solidFill>
                <a:latin typeface="Courier"/>
              </a:rPr>
              <a:t>x = </a:t>
            </a:r>
            <a:r>
              <a:rPr lang="fr-FR" sz="1600" dirty="0">
                <a:solidFill>
                  <a:srgbClr val="FC7808"/>
                </a:solidFill>
                <a:latin typeface="Courier"/>
              </a:rPr>
              <a:t>1</a:t>
            </a:r>
            <a:r>
              <a:rPr lang="fr-FR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da-DK" sz="1600" b="1" dirty="0" err="1" smtClean="0">
                <a:solidFill>
                  <a:srgbClr val="107C03"/>
                </a:solidFill>
                <a:latin typeface="Courier-Bold"/>
              </a:rPr>
              <a:t>int</a:t>
            </a:r>
            <a:r>
              <a:rPr lang="da-DK" sz="1600" dirty="0" smtClean="0">
                <a:solidFill>
                  <a:prstClr val="black"/>
                </a:solidFill>
                <a:latin typeface="Courier"/>
              </a:rPr>
              <a:t> </a:t>
            </a:r>
            <a:r>
              <a:rPr lang="da-DK" sz="1600" dirty="0">
                <a:solidFill>
                  <a:prstClr val="black"/>
                </a:solidFill>
                <a:latin typeface="Courier"/>
              </a:rPr>
              <a:t>i = </a:t>
            </a:r>
            <a:r>
              <a:rPr lang="da-DK" sz="16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da-DK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en-US" sz="1600" b="1" dirty="0" smtClean="0">
                <a:solidFill>
                  <a:srgbClr val="9E1C4E"/>
                </a:solidFill>
                <a:latin typeface="Courier-Bold"/>
              </a:rPr>
              <a:t>while</a:t>
            </a:r>
            <a:r>
              <a:rPr lang="en-US" sz="16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en-US" sz="1600" dirty="0" err="1">
                <a:solidFill>
                  <a:prstClr val="black"/>
                </a:solidFill>
                <a:latin typeface="Courier"/>
              </a:rPr>
              <a:t>i</a:t>
            </a:r>
            <a:r>
              <a:rPr lang="en-US" sz="1600" dirty="0">
                <a:solidFill>
                  <a:prstClr val="black"/>
                </a:solidFill>
                <a:latin typeface="Courier"/>
              </a:rPr>
              <a:t> &lt; NUM ){</a:t>
            </a:r>
          </a:p>
          <a:p>
            <a:r>
              <a:rPr lang="fr-FR" sz="1600" dirty="0" smtClean="0">
                <a:solidFill>
                  <a:prstClr val="black"/>
                </a:solidFill>
                <a:latin typeface="Courier"/>
              </a:rPr>
              <a:t>    x </a:t>
            </a:r>
            <a:r>
              <a:rPr lang="fr-FR" sz="1600" dirty="0">
                <a:solidFill>
                  <a:prstClr val="black"/>
                </a:solidFill>
                <a:latin typeface="Courier"/>
              </a:rPr>
              <a:t>*= </a:t>
            </a:r>
            <a:r>
              <a:rPr lang="fr-FR" sz="1600" dirty="0">
                <a:solidFill>
                  <a:srgbClr val="FC7808"/>
                </a:solidFill>
                <a:latin typeface="Courier"/>
              </a:rPr>
              <a:t>2</a:t>
            </a:r>
            <a:r>
              <a:rPr lang="fr-FR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fr-FR" sz="1600" dirty="0" smtClean="0">
                <a:solidFill>
                  <a:prstClr val="black"/>
                </a:solidFill>
                <a:latin typeface="Courier"/>
              </a:rPr>
              <a:t>    i</a:t>
            </a:r>
            <a:r>
              <a:rPr lang="fr-FR" sz="1600" dirty="0">
                <a:solidFill>
                  <a:prstClr val="black"/>
                </a:solidFill>
                <a:latin typeface="Courier"/>
              </a:rPr>
              <a:t>++;</a:t>
            </a:r>
          </a:p>
          <a:p>
            <a:r>
              <a:rPr lang="fr-FR" sz="1600" dirty="0" smtClean="0">
                <a:solidFill>
                  <a:prstClr val="black"/>
                </a:solidFill>
                <a:latin typeface="Courier"/>
              </a:rPr>
              <a:t>}</a:t>
            </a:r>
            <a:endParaRPr lang="fr-FR" sz="1600" dirty="0">
              <a:solidFill>
                <a:prstClr val="black"/>
              </a:solidFill>
              <a:latin typeface="Courier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4800600" y="2590800"/>
            <a:ext cx="2743200" cy="190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t-IT" sz="1600" dirty="0" smtClean="0">
              <a:solidFill>
                <a:prstClr val="black"/>
              </a:solidFill>
              <a:latin typeface="Courier"/>
            </a:endParaRPr>
          </a:p>
          <a:p>
            <a:r>
              <a:rPr lang="fr-FR" sz="1600" b="1" dirty="0" err="1" smtClean="0">
                <a:solidFill>
                  <a:srgbClr val="107C03"/>
                </a:solidFill>
                <a:latin typeface="Courier-Bold"/>
              </a:rPr>
              <a:t>int</a:t>
            </a:r>
            <a:r>
              <a:rPr lang="fr-FR" sz="1600" dirty="0" smtClean="0">
                <a:solidFill>
                  <a:prstClr val="black"/>
                </a:solidFill>
                <a:latin typeface="Courier"/>
              </a:rPr>
              <a:t> x = </a:t>
            </a:r>
            <a:r>
              <a:rPr lang="fr-FR" sz="1600" dirty="0" smtClean="0">
                <a:solidFill>
                  <a:srgbClr val="FC7808"/>
                </a:solidFill>
                <a:latin typeface="Courier"/>
              </a:rPr>
              <a:t>1</a:t>
            </a:r>
            <a:r>
              <a:rPr lang="fr-FR" sz="1600" dirty="0" smtClean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da-DK" sz="1600" b="1" dirty="0" err="1" smtClean="0">
                <a:solidFill>
                  <a:srgbClr val="107C03"/>
                </a:solidFill>
                <a:latin typeface="Courier-Bold"/>
              </a:rPr>
              <a:t>int</a:t>
            </a:r>
            <a:r>
              <a:rPr lang="da-DK" sz="1600" dirty="0" smtClean="0">
                <a:solidFill>
                  <a:prstClr val="black"/>
                </a:solidFill>
                <a:latin typeface="Courier"/>
              </a:rPr>
              <a:t> </a:t>
            </a:r>
            <a:r>
              <a:rPr lang="da-DK" sz="1600" dirty="0">
                <a:solidFill>
                  <a:prstClr val="black"/>
                </a:solidFill>
                <a:latin typeface="Courier"/>
              </a:rPr>
              <a:t>i = </a:t>
            </a:r>
            <a:r>
              <a:rPr lang="da-DK" sz="16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da-DK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da-DK" sz="1600" b="1" dirty="0">
                <a:solidFill>
                  <a:srgbClr val="9E1C4E"/>
                </a:solidFill>
                <a:latin typeface="Courier-Bold"/>
              </a:rPr>
              <a:t>d</a:t>
            </a:r>
            <a:r>
              <a:rPr lang="da-DK" sz="1600" b="1" dirty="0" smtClean="0">
                <a:solidFill>
                  <a:srgbClr val="9E1C4E"/>
                </a:solidFill>
                <a:latin typeface="Courier-Bold"/>
              </a:rPr>
              <a:t>o </a:t>
            </a:r>
            <a:r>
              <a:rPr lang="da-DK" sz="1600" dirty="0" smtClean="0">
                <a:solidFill>
                  <a:prstClr val="black"/>
                </a:solidFill>
                <a:latin typeface="Courier"/>
              </a:rPr>
              <a:t>{</a:t>
            </a:r>
            <a:endParaRPr lang="da-DK" sz="1600" dirty="0">
              <a:solidFill>
                <a:prstClr val="black"/>
              </a:solidFill>
              <a:latin typeface="Courier"/>
            </a:endParaRPr>
          </a:p>
          <a:p>
            <a:r>
              <a:rPr lang="fr-FR" sz="1600" dirty="0" smtClean="0">
                <a:solidFill>
                  <a:prstClr val="black"/>
                </a:solidFill>
                <a:latin typeface="Courier"/>
              </a:rPr>
              <a:t>    x </a:t>
            </a:r>
            <a:r>
              <a:rPr lang="fr-FR" sz="1600" dirty="0">
                <a:solidFill>
                  <a:prstClr val="black"/>
                </a:solidFill>
                <a:latin typeface="Courier"/>
              </a:rPr>
              <a:t>*= </a:t>
            </a:r>
            <a:r>
              <a:rPr lang="fr-FR" sz="1600" dirty="0">
                <a:solidFill>
                  <a:srgbClr val="FC7808"/>
                </a:solidFill>
                <a:latin typeface="Courier"/>
              </a:rPr>
              <a:t>2</a:t>
            </a:r>
            <a:r>
              <a:rPr lang="fr-FR" sz="16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fr-FR" sz="1600" dirty="0" smtClean="0">
                <a:solidFill>
                  <a:prstClr val="black"/>
                </a:solidFill>
                <a:latin typeface="Courier"/>
              </a:rPr>
              <a:t>    i</a:t>
            </a:r>
            <a:r>
              <a:rPr lang="fr-FR" sz="1600" dirty="0">
                <a:solidFill>
                  <a:prstClr val="black"/>
                </a:solidFill>
                <a:latin typeface="Courier"/>
              </a:rPr>
              <a:t>++;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</a:rPr>
              <a:t>} </a:t>
            </a:r>
            <a:r>
              <a:rPr lang="en-US" sz="1600" b="1" dirty="0">
                <a:solidFill>
                  <a:srgbClr val="9E1C4E"/>
                </a:solidFill>
                <a:latin typeface="Courier-Bold"/>
              </a:rPr>
              <a:t>while</a:t>
            </a:r>
            <a:r>
              <a:rPr lang="en-US" sz="16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en-US" sz="1600" dirty="0" err="1">
                <a:solidFill>
                  <a:prstClr val="black"/>
                </a:solidFill>
                <a:latin typeface="Courier"/>
              </a:rPr>
              <a:t>i</a:t>
            </a:r>
            <a:r>
              <a:rPr lang="en-US" sz="1600" dirty="0">
                <a:solidFill>
                  <a:prstClr val="black"/>
                </a:solidFill>
                <a:latin typeface="Courier"/>
              </a:rPr>
              <a:t> &lt; NUM )</a:t>
            </a:r>
            <a:r>
              <a:rPr lang="en-US" sz="1600" dirty="0" smtClean="0">
                <a:solidFill>
                  <a:prstClr val="black"/>
                </a:solidFill>
                <a:latin typeface="Courier"/>
              </a:rPr>
              <a:t>;</a:t>
            </a:r>
            <a:endParaRPr lang="en-US" sz="1600" dirty="0">
              <a:solidFill>
                <a:prstClr val="black"/>
              </a:solidFill>
              <a:latin typeface="Courier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447800" y="1828800"/>
            <a:ext cx="20716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err="1" smtClean="0"/>
              <a:t>While</a:t>
            </a:r>
            <a:r>
              <a:rPr lang="de-DE" sz="3200" dirty="0" smtClean="0"/>
              <a:t> Loop</a:t>
            </a:r>
            <a:endParaRPr lang="de-DE" sz="3200" dirty="0"/>
          </a:p>
        </p:txBody>
      </p:sp>
      <p:sp>
        <p:nvSpPr>
          <p:cNvPr id="14" name="Textfeld 13"/>
          <p:cNvSpPr txBox="1"/>
          <p:nvPr/>
        </p:nvSpPr>
        <p:spPr>
          <a:xfrm>
            <a:off x="4801486" y="1828800"/>
            <a:ext cx="266611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/>
              <a:t>Do-</a:t>
            </a:r>
            <a:r>
              <a:rPr lang="de-DE" sz="3200" dirty="0" err="1" smtClean="0"/>
              <a:t>While</a:t>
            </a:r>
            <a:r>
              <a:rPr lang="de-DE" sz="3200" dirty="0" smtClean="0"/>
              <a:t> Loop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48709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7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</a:t>
            </a:r>
            <a:r>
              <a:rPr lang="de-DE" dirty="0" err="1" smtClean="0"/>
              <a:t>unctions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533400" y="1219200"/>
            <a:ext cx="4800600" cy="5029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rgbClr val="165DC2"/>
                </a:solidFill>
                <a:latin typeface="Courier"/>
              </a:rPr>
              <a:t>#</a:t>
            </a:r>
            <a:r>
              <a:rPr lang="de-DE" sz="1400" dirty="0" err="1">
                <a:solidFill>
                  <a:srgbClr val="165DC2"/>
                </a:solidFill>
                <a:latin typeface="Courier"/>
              </a:rPr>
              <a:t>include</a:t>
            </a:r>
            <a:r>
              <a:rPr lang="de-DE" sz="1400" dirty="0">
                <a:solidFill>
                  <a:srgbClr val="165DC2"/>
                </a:solidFill>
                <a:latin typeface="Courier"/>
              </a:rPr>
              <a:t> </a:t>
            </a:r>
            <a:r>
              <a:rPr lang="de-DE" sz="1400" dirty="0">
                <a:solidFill>
                  <a:srgbClr val="3A5C78"/>
                </a:solidFill>
                <a:latin typeface="Courier"/>
              </a:rPr>
              <a:t>&lt;</a:t>
            </a:r>
            <a:r>
              <a:rPr lang="de-DE" sz="1400" dirty="0" err="1">
                <a:solidFill>
                  <a:srgbClr val="3A5C78"/>
                </a:solidFill>
                <a:latin typeface="Courier"/>
              </a:rPr>
              <a:t>stdio.h</a:t>
            </a:r>
            <a:r>
              <a:rPr lang="de-DE" sz="1400" dirty="0">
                <a:solidFill>
                  <a:srgbClr val="3A5C78"/>
                </a:solidFill>
                <a:latin typeface="Courier"/>
              </a:rPr>
              <a:t>&gt;</a:t>
            </a:r>
            <a:endParaRPr lang="de-DE" sz="1400" dirty="0">
              <a:solidFill>
                <a:prstClr val="black"/>
              </a:solidFill>
              <a:latin typeface="Courier"/>
            </a:endParaRPr>
          </a:p>
          <a:p>
            <a:endParaRPr lang="de-DE" sz="1400" dirty="0">
              <a:solidFill>
                <a:prstClr val="black"/>
              </a:solidFill>
              <a:latin typeface="Courier"/>
            </a:endParaRPr>
          </a:p>
          <a:p>
            <a:r>
              <a:rPr lang="de-DE" sz="1400" b="1" dirty="0" err="1">
                <a:solidFill>
                  <a:srgbClr val="107C03"/>
                </a:solidFill>
                <a:latin typeface="Courier-Bold"/>
              </a:rPr>
              <a:t>void</a:t>
            </a:r>
            <a:r>
              <a:rPr lang="de-DE" sz="14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1400" dirty="0" err="1">
                <a:solidFill>
                  <a:prstClr val="black"/>
                </a:solidFill>
                <a:latin typeface="Courier"/>
              </a:rPr>
              <a:t>func</a:t>
            </a:r>
            <a:r>
              <a:rPr lang="de-DE" sz="1400" dirty="0">
                <a:solidFill>
                  <a:prstClr val="black"/>
                </a:solidFill>
                <a:latin typeface="Courier"/>
              </a:rPr>
              <a:t>()</a:t>
            </a:r>
          </a:p>
          <a:p>
            <a:r>
              <a:rPr lang="de-DE" sz="1400" dirty="0">
                <a:solidFill>
                  <a:prstClr val="black"/>
                </a:solidFill>
                <a:latin typeface="Courier"/>
              </a:rPr>
              <a:t>{</a:t>
            </a:r>
          </a:p>
          <a:p>
            <a:r>
              <a:rPr lang="en-US" sz="14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1400" dirty="0" err="1">
                <a:solidFill>
                  <a:prstClr val="black"/>
                </a:solidFill>
                <a:latin typeface="Courier"/>
              </a:rPr>
              <a:t>printf</a:t>
            </a:r>
            <a:r>
              <a:rPr lang="en-US" sz="14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en-US" sz="1400" dirty="0">
                <a:solidFill>
                  <a:srgbClr val="3A5C78"/>
                </a:solidFill>
                <a:latin typeface="Courier"/>
              </a:rPr>
              <a:t>"Function: </a:t>
            </a:r>
            <a:r>
              <a:rPr lang="en-US" sz="1400" dirty="0">
                <a:solidFill>
                  <a:srgbClr val="7500DB"/>
                </a:solidFill>
                <a:latin typeface="Courier"/>
              </a:rPr>
              <a:t>%s\n</a:t>
            </a:r>
            <a:r>
              <a:rPr lang="en-US" sz="14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en-US" sz="1400" dirty="0">
                <a:solidFill>
                  <a:prstClr val="black"/>
                </a:solidFill>
                <a:latin typeface="Courier"/>
              </a:rPr>
              <a:t>, </a:t>
            </a:r>
            <a:r>
              <a:rPr lang="en-US" sz="1400" dirty="0">
                <a:solidFill>
                  <a:srgbClr val="FC7808"/>
                </a:solidFill>
                <a:latin typeface="Courier"/>
              </a:rPr>
              <a:t>__</a:t>
            </a:r>
            <a:r>
              <a:rPr lang="en-US" sz="1400" dirty="0" err="1">
                <a:solidFill>
                  <a:srgbClr val="FC7808"/>
                </a:solidFill>
                <a:latin typeface="Courier"/>
              </a:rPr>
              <a:t>func</a:t>
            </a:r>
            <a:r>
              <a:rPr lang="en-US" sz="1400" dirty="0">
                <a:solidFill>
                  <a:srgbClr val="FC7808"/>
                </a:solidFill>
                <a:latin typeface="Courier"/>
              </a:rPr>
              <a:t>__</a:t>
            </a:r>
            <a:r>
              <a:rPr lang="en-US" sz="1400" dirty="0">
                <a:solidFill>
                  <a:prstClr val="black"/>
                </a:solidFill>
                <a:latin typeface="Courier"/>
              </a:rPr>
              <a:t> );</a:t>
            </a:r>
          </a:p>
          <a:p>
            <a:r>
              <a:rPr lang="ro-RO" sz="1400" dirty="0">
                <a:solidFill>
                  <a:prstClr val="black"/>
                </a:solidFill>
                <a:latin typeface="Courier"/>
              </a:rPr>
              <a:t>    printf( </a:t>
            </a:r>
            <a:r>
              <a:rPr lang="ro-RO" sz="1400" dirty="0">
                <a:solidFill>
                  <a:srgbClr val="3A5C78"/>
                </a:solidFill>
                <a:latin typeface="Courier"/>
              </a:rPr>
              <a:t>"Line: </a:t>
            </a:r>
            <a:r>
              <a:rPr lang="ro-RO" sz="1400" dirty="0">
                <a:solidFill>
                  <a:srgbClr val="7500DB"/>
                </a:solidFill>
                <a:latin typeface="Courier"/>
              </a:rPr>
              <a:t>%d\n</a:t>
            </a:r>
            <a:r>
              <a:rPr lang="ro-RO" sz="14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ro-RO" sz="1400" dirty="0">
                <a:solidFill>
                  <a:prstClr val="black"/>
                </a:solidFill>
                <a:latin typeface="Courier"/>
              </a:rPr>
              <a:t>, </a:t>
            </a:r>
            <a:r>
              <a:rPr lang="ro-RO" sz="1400" dirty="0">
                <a:solidFill>
                  <a:srgbClr val="FC7808"/>
                </a:solidFill>
                <a:latin typeface="Courier"/>
              </a:rPr>
              <a:t>__LINE__</a:t>
            </a:r>
            <a:r>
              <a:rPr lang="ro-RO" sz="1400" dirty="0">
                <a:solidFill>
                  <a:prstClr val="black"/>
                </a:solidFill>
                <a:latin typeface="Courier"/>
              </a:rPr>
              <a:t> );</a:t>
            </a:r>
          </a:p>
          <a:p>
            <a:r>
              <a:rPr lang="ro-RO" sz="1400" dirty="0">
                <a:solidFill>
                  <a:prstClr val="black"/>
                </a:solidFill>
                <a:latin typeface="Courier"/>
              </a:rPr>
              <a:t>    printf( </a:t>
            </a:r>
            <a:r>
              <a:rPr lang="ro-RO" sz="1400" dirty="0">
                <a:solidFill>
                  <a:srgbClr val="3A5C78"/>
                </a:solidFill>
                <a:latin typeface="Courier"/>
              </a:rPr>
              <a:t>"File: </a:t>
            </a:r>
            <a:r>
              <a:rPr lang="ro-RO" sz="1400" dirty="0">
                <a:solidFill>
                  <a:srgbClr val="7500DB"/>
                </a:solidFill>
                <a:latin typeface="Courier"/>
              </a:rPr>
              <a:t>%s\n</a:t>
            </a:r>
            <a:r>
              <a:rPr lang="ro-RO" sz="1400" dirty="0">
                <a:solidFill>
                  <a:srgbClr val="3A5C78"/>
                </a:solidFill>
                <a:latin typeface="Courier"/>
              </a:rPr>
              <a:t>"</a:t>
            </a:r>
            <a:r>
              <a:rPr lang="ro-RO" sz="1400" dirty="0">
                <a:solidFill>
                  <a:prstClr val="black"/>
                </a:solidFill>
                <a:latin typeface="Courier"/>
              </a:rPr>
              <a:t>, </a:t>
            </a:r>
            <a:r>
              <a:rPr lang="ro-RO" sz="1400" dirty="0">
                <a:solidFill>
                  <a:srgbClr val="FC7808"/>
                </a:solidFill>
                <a:latin typeface="Courier"/>
              </a:rPr>
              <a:t>__FILE__</a:t>
            </a:r>
            <a:r>
              <a:rPr lang="ro-RO" sz="1400" dirty="0">
                <a:solidFill>
                  <a:prstClr val="black"/>
                </a:solidFill>
                <a:latin typeface="Courier"/>
              </a:rPr>
              <a:t> );</a:t>
            </a:r>
          </a:p>
          <a:p>
            <a:r>
              <a:rPr lang="ro-RO" sz="1400" dirty="0">
                <a:solidFill>
                  <a:prstClr val="black"/>
                </a:solidFill>
                <a:latin typeface="Courier"/>
              </a:rPr>
              <a:t>}</a:t>
            </a:r>
          </a:p>
          <a:p>
            <a:endParaRPr lang="ro-RO" sz="1400" dirty="0">
              <a:solidFill>
                <a:prstClr val="black"/>
              </a:solidFill>
              <a:latin typeface="Courier"/>
            </a:endParaRPr>
          </a:p>
          <a:p>
            <a:r>
              <a:rPr lang="ro-RO" sz="1400" b="1" dirty="0">
                <a:solidFill>
                  <a:srgbClr val="107C03"/>
                </a:solidFill>
                <a:latin typeface="Courier-Bold"/>
              </a:rPr>
              <a:t>float</a:t>
            </a:r>
            <a:r>
              <a:rPr lang="ro-RO" sz="1400" dirty="0">
                <a:solidFill>
                  <a:prstClr val="black"/>
                </a:solidFill>
                <a:latin typeface="Courier"/>
              </a:rPr>
              <a:t> plus2( </a:t>
            </a:r>
            <a:r>
              <a:rPr lang="ro-RO" sz="1400" b="1" dirty="0">
                <a:solidFill>
                  <a:srgbClr val="107C03"/>
                </a:solidFill>
                <a:latin typeface="Courier-Bold"/>
              </a:rPr>
              <a:t>float</a:t>
            </a:r>
            <a:r>
              <a:rPr lang="ro-RO" sz="1400" dirty="0">
                <a:solidFill>
                  <a:prstClr val="black"/>
                </a:solidFill>
                <a:latin typeface="Courier"/>
              </a:rPr>
              <a:t> a )</a:t>
            </a:r>
          </a:p>
          <a:p>
            <a:r>
              <a:rPr lang="ro-RO" sz="1400" dirty="0">
                <a:solidFill>
                  <a:prstClr val="black"/>
                </a:solidFill>
                <a:latin typeface="Courier"/>
              </a:rPr>
              <a:t>{</a:t>
            </a:r>
          </a:p>
          <a:p>
            <a:r>
              <a:rPr lang="en-US" sz="14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1400" b="1" dirty="0">
                <a:solidFill>
                  <a:srgbClr val="9E1C4E"/>
                </a:solidFill>
                <a:latin typeface="Courier-Bold"/>
              </a:rPr>
              <a:t>return</a:t>
            </a:r>
            <a:r>
              <a:rPr lang="en-US" sz="1400" dirty="0">
                <a:solidFill>
                  <a:prstClr val="black"/>
                </a:solidFill>
                <a:latin typeface="Courier"/>
              </a:rPr>
              <a:t> a + </a:t>
            </a:r>
            <a:r>
              <a:rPr lang="en-US" sz="1400" dirty="0">
                <a:solidFill>
                  <a:srgbClr val="FC7808"/>
                </a:solidFill>
                <a:latin typeface="Courier"/>
              </a:rPr>
              <a:t>2.0f</a:t>
            </a:r>
            <a:r>
              <a:rPr lang="en-US" sz="14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en-US" sz="1400" dirty="0">
                <a:solidFill>
                  <a:prstClr val="black"/>
                </a:solidFill>
                <a:latin typeface="Courier"/>
              </a:rPr>
              <a:t>}</a:t>
            </a:r>
          </a:p>
          <a:p>
            <a:endParaRPr lang="en-US" sz="1400" dirty="0">
              <a:solidFill>
                <a:prstClr val="black"/>
              </a:solidFill>
              <a:latin typeface="Courier"/>
            </a:endParaRPr>
          </a:p>
          <a:p>
            <a:r>
              <a:rPr lang="en-US" sz="14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en-US" sz="1400" dirty="0">
                <a:solidFill>
                  <a:prstClr val="black"/>
                </a:solidFill>
                <a:latin typeface="Courier"/>
              </a:rPr>
              <a:t> main( </a:t>
            </a:r>
            <a:r>
              <a:rPr lang="en-US" sz="1400" b="1" dirty="0" err="1">
                <a:solidFill>
                  <a:srgbClr val="107C03"/>
                </a:solidFill>
                <a:latin typeface="Courier-Bold"/>
              </a:rPr>
              <a:t>int</a:t>
            </a:r>
            <a:r>
              <a:rPr lang="en-US" sz="14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Courier"/>
              </a:rPr>
              <a:t>argc</a:t>
            </a:r>
            <a:r>
              <a:rPr lang="en-US" sz="1400" dirty="0">
                <a:solidFill>
                  <a:prstClr val="black"/>
                </a:solidFill>
                <a:latin typeface="Courier"/>
              </a:rPr>
              <a:t>, </a:t>
            </a:r>
            <a:r>
              <a:rPr lang="en-US" sz="1400" b="1" dirty="0">
                <a:solidFill>
                  <a:srgbClr val="107C03"/>
                </a:solidFill>
                <a:latin typeface="Courier-Bold"/>
              </a:rPr>
              <a:t>char</a:t>
            </a:r>
            <a:r>
              <a:rPr lang="en-US" sz="1400" dirty="0">
                <a:solidFill>
                  <a:prstClr val="black"/>
                </a:solidFill>
                <a:latin typeface="Courier"/>
              </a:rPr>
              <a:t>* </a:t>
            </a:r>
            <a:r>
              <a:rPr lang="en-US" sz="1400" dirty="0" err="1" smtClean="0">
                <a:solidFill>
                  <a:prstClr val="black"/>
                </a:solidFill>
                <a:latin typeface="Courier"/>
              </a:rPr>
              <a:t>argv</a:t>
            </a:r>
            <a:r>
              <a:rPr lang="en-US" sz="1400" dirty="0" smtClean="0">
                <a:solidFill>
                  <a:prstClr val="black"/>
                </a:solidFill>
                <a:latin typeface="Courier"/>
              </a:rPr>
              <a:t>[] </a:t>
            </a:r>
            <a:r>
              <a:rPr lang="en-US" sz="1400" dirty="0">
                <a:solidFill>
                  <a:prstClr val="black"/>
                </a:solidFill>
                <a:latin typeface="Courier"/>
              </a:rPr>
              <a:t>)</a:t>
            </a:r>
          </a:p>
          <a:p>
            <a:r>
              <a:rPr lang="en-US" sz="1400" dirty="0">
                <a:solidFill>
                  <a:prstClr val="black"/>
                </a:solidFill>
                <a:latin typeface="Courier"/>
              </a:rPr>
              <a:t>{</a:t>
            </a:r>
          </a:p>
          <a:p>
            <a:r>
              <a:rPr lang="en-US" sz="14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1400" i="1" dirty="0">
                <a:solidFill>
                  <a:srgbClr val="0000E9"/>
                </a:solidFill>
                <a:latin typeface="Courier-Oblique"/>
              </a:rPr>
              <a:t>/* function call */</a:t>
            </a:r>
            <a:endParaRPr lang="en-US" sz="1400" dirty="0">
              <a:solidFill>
                <a:prstClr val="black"/>
              </a:solidFill>
              <a:latin typeface="Courier"/>
            </a:endParaRPr>
          </a:p>
          <a:p>
            <a:r>
              <a:rPr lang="en-US" sz="14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1400" dirty="0" err="1">
                <a:solidFill>
                  <a:prstClr val="black"/>
                </a:solidFill>
                <a:latin typeface="Courier"/>
              </a:rPr>
              <a:t>func</a:t>
            </a:r>
            <a:r>
              <a:rPr lang="en-US" sz="1400" dirty="0">
                <a:solidFill>
                  <a:prstClr val="black"/>
                </a:solidFill>
                <a:latin typeface="Courier"/>
              </a:rPr>
              <a:t>();</a:t>
            </a:r>
          </a:p>
          <a:p>
            <a:r>
              <a:rPr lang="fr-FR" sz="14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fr-FR" sz="1400" b="1" dirty="0" err="1">
                <a:solidFill>
                  <a:srgbClr val="107C03"/>
                </a:solidFill>
                <a:latin typeface="Courier-Bold"/>
              </a:rPr>
              <a:t>float</a:t>
            </a:r>
            <a:r>
              <a:rPr lang="fr-FR" sz="1400" dirty="0">
                <a:solidFill>
                  <a:prstClr val="black"/>
                </a:solidFill>
                <a:latin typeface="Courier"/>
              </a:rPr>
              <a:t> four = plus2( </a:t>
            </a:r>
            <a:r>
              <a:rPr lang="fr-FR" sz="1400" dirty="0">
                <a:solidFill>
                  <a:srgbClr val="FC7808"/>
                </a:solidFill>
                <a:latin typeface="Courier"/>
              </a:rPr>
              <a:t>2.0f</a:t>
            </a:r>
            <a:r>
              <a:rPr lang="fr-FR" sz="1400" dirty="0">
                <a:solidFill>
                  <a:prstClr val="black"/>
                </a:solidFill>
                <a:latin typeface="Courier"/>
              </a:rPr>
              <a:t> );</a:t>
            </a:r>
          </a:p>
          <a:p>
            <a:endParaRPr lang="fr-FR" sz="1400" dirty="0">
              <a:solidFill>
                <a:prstClr val="black"/>
              </a:solidFill>
              <a:latin typeface="Courier"/>
            </a:endParaRPr>
          </a:p>
          <a:p>
            <a:r>
              <a:rPr lang="is-IS" sz="14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is-IS" sz="1400" b="1" dirty="0">
                <a:solidFill>
                  <a:srgbClr val="9E1C4E"/>
                </a:solidFill>
                <a:latin typeface="Courier-Bold"/>
              </a:rPr>
              <a:t>return</a:t>
            </a:r>
            <a:r>
              <a:rPr lang="is-IS" sz="1400" dirty="0">
                <a:solidFill>
                  <a:prstClr val="black"/>
                </a:solidFill>
                <a:latin typeface="Courier"/>
              </a:rPr>
              <a:t> </a:t>
            </a:r>
            <a:r>
              <a:rPr lang="is-IS" sz="1400" dirty="0">
                <a:solidFill>
                  <a:srgbClr val="FC7808"/>
                </a:solidFill>
                <a:latin typeface="Courier"/>
              </a:rPr>
              <a:t>0</a:t>
            </a:r>
            <a:r>
              <a:rPr lang="is-IS" sz="1400" dirty="0">
                <a:solidFill>
                  <a:prstClr val="black"/>
                </a:solidFill>
                <a:latin typeface="Courier"/>
              </a:rPr>
              <a:t>;</a:t>
            </a:r>
          </a:p>
          <a:p>
            <a:r>
              <a:rPr lang="is-IS" sz="1400" dirty="0">
                <a:solidFill>
                  <a:prstClr val="black"/>
                </a:solidFill>
                <a:latin typeface="Courier"/>
              </a:rPr>
              <a:t>}</a:t>
            </a:r>
            <a:endParaRPr lang="de-DE" sz="1400" dirty="0"/>
          </a:p>
        </p:txBody>
      </p:sp>
      <p:sp>
        <p:nvSpPr>
          <p:cNvPr id="8" name="Richtungspfeil 7"/>
          <p:cNvSpPr/>
          <p:nvPr/>
        </p:nvSpPr>
        <p:spPr>
          <a:xfrm flipH="1">
            <a:off x="5029200" y="2438400"/>
            <a:ext cx="4114800" cy="5334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Handy </a:t>
            </a:r>
            <a:r>
              <a:rPr lang="de-DE" dirty="0" err="1" smtClean="0"/>
              <a:t>macros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debug</a:t>
            </a:r>
            <a:r>
              <a:rPr lang="de-DE" dirty="0" smtClean="0"/>
              <a:t> </a:t>
            </a:r>
            <a:r>
              <a:rPr lang="de-DE" dirty="0" err="1" smtClean="0"/>
              <a:t>printing</a:t>
            </a:r>
            <a:endParaRPr lang="de-DE" dirty="0"/>
          </a:p>
        </p:txBody>
      </p:sp>
      <p:sp>
        <p:nvSpPr>
          <p:cNvPr id="10" name="Richtungspfeil 9"/>
          <p:cNvSpPr/>
          <p:nvPr/>
        </p:nvSpPr>
        <p:spPr>
          <a:xfrm flipH="1">
            <a:off x="5029200" y="3505200"/>
            <a:ext cx="4114800" cy="5334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return</a:t>
            </a:r>
            <a:r>
              <a:rPr lang="de-DE" dirty="0" smtClean="0"/>
              <a:t> type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392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8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Builtin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00934"/>
              </p:ext>
            </p:extLst>
          </p:nvPr>
        </p:nvGraphicFramePr>
        <p:xfrm>
          <a:off x="228600" y="1219200"/>
          <a:ext cx="8763000" cy="4627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2200"/>
                <a:gridCol w="64008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Type</a:t>
                      </a:r>
                      <a:endParaRPr lang="de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Description</a:t>
                      </a:r>
                      <a:endParaRPr lang="de-DE" sz="1400" b="1" dirty="0"/>
                    </a:p>
                  </a:txBody>
                  <a:tcPr/>
                </a:tc>
              </a:tr>
              <a:tr h="314960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char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Smallest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addressable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unit</a:t>
                      </a:r>
                      <a:r>
                        <a:rPr lang="de-DE" sz="1400" dirty="0" smtClean="0"/>
                        <a:t> on </a:t>
                      </a:r>
                      <a:r>
                        <a:rPr lang="de-DE" sz="1400" dirty="0" err="1" smtClean="0"/>
                        <a:t>machine</a:t>
                      </a:r>
                      <a:r>
                        <a:rPr lang="de-DE" sz="1400" dirty="0" smtClean="0"/>
                        <a:t>,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that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can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contain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basic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character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set</a:t>
                      </a:r>
                      <a:endParaRPr lang="de-DE" sz="14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signed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char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Same </a:t>
                      </a:r>
                      <a:r>
                        <a:rPr lang="de-DE" sz="1400" dirty="0" err="1" smtClean="0"/>
                        <a:t>size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as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char</a:t>
                      </a:r>
                      <a:r>
                        <a:rPr lang="de-DE" sz="1400" dirty="0" smtClean="0"/>
                        <a:t>, but </a:t>
                      </a:r>
                      <a:r>
                        <a:rPr lang="de-DE" sz="1400" dirty="0" err="1" smtClean="0"/>
                        <a:t>signed</a:t>
                      </a:r>
                      <a:r>
                        <a:rPr lang="de-DE" sz="1400" dirty="0" smtClean="0"/>
                        <a:t> (</a:t>
                      </a:r>
                      <a:r>
                        <a:rPr lang="de-DE" sz="1400" dirty="0" err="1" smtClean="0"/>
                        <a:t>guaranteed</a:t>
                      </a:r>
                      <a:r>
                        <a:rPr lang="de-DE" sz="1400" dirty="0" smtClean="0"/>
                        <a:t>)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unsigned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char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Same </a:t>
                      </a:r>
                      <a:r>
                        <a:rPr lang="de-DE" sz="1400" dirty="0" err="1" smtClean="0"/>
                        <a:t>size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as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char</a:t>
                      </a:r>
                      <a:r>
                        <a:rPr lang="de-DE" sz="1400" dirty="0" smtClean="0"/>
                        <a:t>, but </a:t>
                      </a:r>
                      <a:r>
                        <a:rPr lang="de-DE" sz="1400" dirty="0" err="1" smtClean="0"/>
                        <a:t>unsigned</a:t>
                      </a:r>
                      <a:r>
                        <a:rPr lang="de-DE" sz="1400" baseline="0" dirty="0" smtClean="0"/>
                        <a:t> (</a:t>
                      </a:r>
                      <a:r>
                        <a:rPr lang="de-DE" sz="1400" baseline="0" dirty="0" err="1" smtClean="0"/>
                        <a:t>guaranteed</a:t>
                      </a:r>
                      <a:r>
                        <a:rPr lang="de-DE" sz="1400" baseline="0" dirty="0" smtClean="0"/>
                        <a:t>)</a:t>
                      </a:r>
                      <a:endParaRPr lang="de-DE" sz="1400" dirty="0" smtClean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short</a:t>
                      </a:r>
                      <a:r>
                        <a:rPr lang="de-DE" sz="1400" baseline="0" dirty="0" smtClean="0"/>
                        <a:t> / </a:t>
                      </a:r>
                      <a:r>
                        <a:rPr lang="de-DE" sz="1400" dirty="0" err="1" smtClean="0"/>
                        <a:t>short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int</a:t>
                      </a:r>
                      <a:r>
                        <a:rPr lang="de-DE" sz="1400" dirty="0" smtClean="0"/>
                        <a:t/>
                      </a:r>
                      <a:br>
                        <a:rPr lang="de-DE" sz="1400" dirty="0" smtClean="0"/>
                      </a:br>
                      <a:r>
                        <a:rPr lang="de-DE" sz="1400" dirty="0" err="1" smtClean="0"/>
                        <a:t>signed</a:t>
                      </a:r>
                      <a:r>
                        <a:rPr lang="de-DE" sz="1400" dirty="0" smtClean="0"/>
                        <a:t>/</a:t>
                      </a:r>
                      <a:r>
                        <a:rPr lang="de-DE" sz="1400" dirty="0" err="1" smtClean="0"/>
                        <a:t>unsigned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short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int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i="1" dirty="0" smtClean="0"/>
                        <a:t>Short</a:t>
                      </a:r>
                      <a:r>
                        <a:rPr lang="de-DE" sz="1400" i="0" dirty="0" smtClean="0"/>
                        <a:t> </a:t>
                      </a:r>
                      <a:r>
                        <a:rPr lang="de-DE" sz="1400" i="0" dirty="0" err="1" smtClean="0"/>
                        <a:t>signed</a:t>
                      </a:r>
                      <a:r>
                        <a:rPr lang="de-DE" sz="1400" i="0" dirty="0" smtClean="0"/>
                        <a:t> integer type. </a:t>
                      </a:r>
                      <a:r>
                        <a:rPr lang="de-DE" sz="1400" i="0" dirty="0" err="1" smtClean="0"/>
                        <a:t>At</a:t>
                      </a:r>
                      <a:r>
                        <a:rPr lang="de-DE" sz="1400" i="0" dirty="0" smtClean="0"/>
                        <a:t> least 16 </a:t>
                      </a:r>
                      <a:r>
                        <a:rPr lang="de-DE" sz="1400" i="0" dirty="0" err="1" smtClean="0"/>
                        <a:t>bits</a:t>
                      </a:r>
                      <a:endParaRPr lang="de-DE" sz="1400" i="1" dirty="0" smtClean="0"/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int</a:t>
                      </a:r>
                      <a:endParaRPr lang="de-DE" sz="1400" dirty="0" smtClean="0"/>
                    </a:p>
                    <a:p>
                      <a:r>
                        <a:rPr lang="de-DE" sz="1400" dirty="0" err="1" smtClean="0"/>
                        <a:t>signed</a:t>
                      </a:r>
                      <a:r>
                        <a:rPr lang="de-DE" sz="1400" dirty="0" smtClean="0"/>
                        <a:t>/</a:t>
                      </a:r>
                      <a:r>
                        <a:rPr lang="de-DE" sz="1400" dirty="0" err="1" smtClean="0"/>
                        <a:t>unsigned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int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i="0" dirty="0" smtClean="0"/>
                        <a:t>Basic integer type (</a:t>
                      </a:r>
                      <a:r>
                        <a:rPr lang="de-DE" sz="1400" i="0" dirty="0" err="1" smtClean="0"/>
                        <a:t>signed</a:t>
                      </a:r>
                      <a:r>
                        <a:rPr lang="de-DE" sz="1400" i="0" dirty="0" smtClean="0"/>
                        <a:t>/</a:t>
                      </a:r>
                      <a:r>
                        <a:rPr lang="de-DE" sz="1400" i="0" dirty="0" err="1" smtClean="0"/>
                        <a:t>unsigned</a:t>
                      </a:r>
                      <a:r>
                        <a:rPr lang="de-DE" sz="1400" i="0" dirty="0" smtClean="0"/>
                        <a:t>) – </a:t>
                      </a:r>
                      <a:r>
                        <a:rPr lang="de-DE" sz="1400" i="0" dirty="0" err="1" smtClean="0"/>
                        <a:t>at</a:t>
                      </a:r>
                      <a:r>
                        <a:rPr lang="de-DE" sz="1400" i="0" dirty="0" smtClean="0"/>
                        <a:t> least 16bits </a:t>
                      </a:r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long</a:t>
                      </a:r>
                      <a:r>
                        <a:rPr lang="de-DE" sz="1400" dirty="0" smtClean="0"/>
                        <a:t> / </a:t>
                      </a:r>
                      <a:r>
                        <a:rPr lang="de-DE" sz="1400" dirty="0" err="1" smtClean="0"/>
                        <a:t>long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int</a:t>
                      </a:r>
                      <a:endParaRPr lang="de-DE" sz="1400" dirty="0" smtClean="0"/>
                    </a:p>
                    <a:p>
                      <a:r>
                        <a:rPr lang="de-DE" sz="1400" dirty="0" err="1" smtClean="0"/>
                        <a:t>signed</a:t>
                      </a:r>
                      <a:r>
                        <a:rPr lang="de-DE" sz="1400" dirty="0" smtClean="0"/>
                        <a:t>/</a:t>
                      </a:r>
                      <a:r>
                        <a:rPr lang="de-DE" sz="1400" dirty="0" err="1" smtClean="0"/>
                        <a:t>unsigned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long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int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i="0" dirty="0" smtClean="0"/>
                        <a:t>Long integer type – </a:t>
                      </a:r>
                      <a:r>
                        <a:rPr lang="de-DE" sz="1400" i="0" dirty="0" err="1" smtClean="0"/>
                        <a:t>at</a:t>
                      </a:r>
                      <a:r>
                        <a:rPr lang="de-DE" sz="1400" i="0" dirty="0" smtClean="0"/>
                        <a:t> least 32 </a:t>
                      </a:r>
                      <a:r>
                        <a:rPr lang="de-DE" sz="1400" i="0" dirty="0" err="1" smtClean="0"/>
                        <a:t>bits</a:t>
                      </a:r>
                      <a:endParaRPr lang="de-DE" sz="1400" i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long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long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int</a:t>
                      </a:r>
                      <a:endParaRPr lang="de-DE" sz="1400" dirty="0" smtClean="0"/>
                    </a:p>
                    <a:p>
                      <a:r>
                        <a:rPr lang="de-DE" sz="1400" dirty="0" err="1" smtClean="0"/>
                        <a:t>signed</a:t>
                      </a:r>
                      <a:r>
                        <a:rPr lang="de-DE" sz="1400" dirty="0" smtClean="0"/>
                        <a:t>/</a:t>
                      </a:r>
                      <a:r>
                        <a:rPr lang="de-DE" sz="1400" dirty="0" err="1" smtClean="0"/>
                        <a:t>unsigned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long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long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i="0" dirty="0" smtClean="0"/>
                        <a:t>Long </a:t>
                      </a:r>
                      <a:r>
                        <a:rPr lang="de-DE" sz="1400" i="0" dirty="0" err="1" smtClean="0"/>
                        <a:t>long</a:t>
                      </a:r>
                      <a:r>
                        <a:rPr lang="de-DE" sz="1400" i="0" dirty="0" smtClean="0"/>
                        <a:t> integer type – </a:t>
                      </a:r>
                      <a:r>
                        <a:rPr lang="de-DE" sz="1400" i="0" dirty="0" err="1" smtClean="0"/>
                        <a:t>at</a:t>
                      </a:r>
                      <a:r>
                        <a:rPr lang="de-DE" sz="1400" i="0" dirty="0" smtClean="0"/>
                        <a:t> least</a:t>
                      </a:r>
                      <a:r>
                        <a:rPr lang="de-DE" sz="1400" i="0" baseline="0" dirty="0" smtClean="0"/>
                        <a:t> 64 </a:t>
                      </a:r>
                      <a:r>
                        <a:rPr lang="de-DE" sz="1400" i="0" baseline="0" dirty="0" err="1" smtClean="0"/>
                        <a:t>bit</a:t>
                      </a:r>
                      <a:r>
                        <a:rPr lang="de-DE" sz="1400" i="0" baseline="0" dirty="0" smtClean="0"/>
                        <a:t> – </a:t>
                      </a:r>
                      <a:r>
                        <a:rPr lang="de-DE" sz="1400" i="0" baseline="0" dirty="0" err="1" smtClean="0"/>
                        <a:t>Specified</a:t>
                      </a:r>
                      <a:r>
                        <a:rPr lang="de-DE" sz="1400" i="0" baseline="0" dirty="0" smtClean="0"/>
                        <a:t> </a:t>
                      </a:r>
                      <a:r>
                        <a:rPr lang="de-DE" sz="1400" i="0" baseline="0" dirty="0" err="1" smtClean="0"/>
                        <a:t>since</a:t>
                      </a:r>
                      <a:r>
                        <a:rPr lang="de-DE" sz="1400" i="0" baseline="0" dirty="0" smtClean="0"/>
                        <a:t> C99</a:t>
                      </a:r>
                      <a:endParaRPr lang="de-DE" sz="1400" i="0" dirty="0" smtClean="0"/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float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i="0" dirty="0" smtClean="0"/>
                        <a:t>Single </a:t>
                      </a:r>
                      <a:r>
                        <a:rPr lang="de-DE" sz="1400" i="0" dirty="0" err="1" smtClean="0"/>
                        <a:t>precision</a:t>
                      </a:r>
                      <a:r>
                        <a:rPr lang="de-DE" sz="1400" i="0" dirty="0" smtClean="0"/>
                        <a:t> </a:t>
                      </a:r>
                      <a:r>
                        <a:rPr lang="de-DE" sz="1400" i="0" dirty="0" err="1" smtClean="0"/>
                        <a:t>floating</a:t>
                      </a:r>
                      <a:r>
                        <a:rPr lang="de-DE" sz="1400" i="0" dirty="0" smtClean="0"/>
                        <a:t> </a:t>
                      </a:r>
                      <a:r>
                        <a:rPr lang="de-DE" sz="1400" i="0" dirty="0" err="1" smtClean="0"/>
                        <a:t>point</a:t>
                      </a:r>
                      <a:r>
                        <a:rPr lang="de-DE" sz="1400" i="0" dirty="0" smtClean="0"/>
                        <a:t> – </a:t>
                      </a:r>
                      <a:r>
                        <a:rPr lang="de-DE" sz="1400" i="0" dirty="0" err="1" smtClean="0"/>
                        <a:t>most</a:t>
                      </a:r>
                      <a:r>
                        <a:rPr lang="de-DE" sz="1400" i="0" dirty="0" smtClean="0"/>
                        <a:t> </a:t>
                      </a:r>
                      <a:r>
                        <a:rPr lang="de-DE" sz="1400" i="0" dirty="0" err="1" smtClean="0"/>
                        <a:t>systems</a:t>
                      </a:r>
                      <a:r>
                        <a:rPr lang="de-DE" sz="1400" i="0" dirty="0" smtClean="0"/>
                        <a:t> </a:t>
                      </a:r>
                      <a:r>
                        <a:rPr lang="de-DE" sz="1400" i="0" dirty="0" err="1" smtClean="0"/>
                        <a:t>implement</a:t>
                      </a:r>
                      <a:r>
                        <a:rPr lang="de-DE" sz="1400" i="0" dirty="0" smtClean="0"/>
                        <a:t> IEEE 754 </a:t>
                      </a:r>
                      <a:r>
                        <a:rPr lang="de-DE" sz="1400" i="0" dirty="0" err="1" smtClean="0"/>
                        <a:t>single</a:t>
                      </a:r>
                      <a:r>
                        <a:rPr lang="de-DE" sz="1400" i="0" baseline="0" dirty="0" smtClean="0"/>
                        <a:t> </a:t>
                      </a:r>
                      <a:r>
                        <a:rPr lang="de-DE" sz="1400" i="0" baseline="0" dirty="0" err="1" smtClean="0"/>
                        <a:t>precision</a:t>
                      </a:r>
                      <a:r>
                        <a:rPr lang="de-DE" sz="1400" i="0" baseline="0" dirty="0" smtClean="0"/>
                        <a:t> </a:t>
                      </a:r>
                      <a:r>
                        <a:rPr lang="de-DE" sz="1400" i="0" dirty="0" err="1" smtClean="0"/>
                        <a:t>floating</a:t>
                      </a:r>
                      <a:r>
                        <a:rPr lang="de-DE" sz="1400" i="0" dirty="0" smtClean="0"/>
                        <a:t> </a:t>
                      </a:r>
                      <a:r>
                        <a:rPr lang="de-DE" sz="1400" i="0" dirty="0" err="1" smtClean="0"/>
                        <a:t>point</a:t>
                      </a:r>
                      <a:r>
                        <a:rPr lang="de-DE" sz="1400" i="0" dirty="0" smtClean="0"/>
                        <a:t> </a:t>
                      </a:r>
                      <a:r>
                        <a:rPr lang="de-DE" sz="1400" i="0" dirty="0" err="1" smtClean="0"/>
                        <a:t>format</a:t>
                      </a:r>
                      <a:endParaRPr lang="de-DE" sz="1400" i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double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i="0" dirty="0" smtClean="0"/>
                        <a:t>Double </a:t>
                      </a:r>
                      <a:r>
                        <a:rPr lang="de-DE" sz="1400" i="0" dirty="0" err="1" smtClean="0"/>
                        <a:t>precision</a:t>
                      </a:r>
                      <a:r>
                        <a:rPr lang="de-DE" sz="1400" i="0" baseline="0" dirty="0" smtClean="0"/>
                        <a:t> </a:t>
                      </a:r>
                      <a:r>
                        <a:rPr lang="de-DE" sz="1400" i="0" baseline="0" dirty="0" err="1" smtClean="0"/>
                        <a:t>floating</a:t>
                      </a:r>
                      <a:r>
                        <a:rPr lang="de-DE" sz="1400" i="0" baseline="0" dirty="0" smtClean="0"/>
                        <a:t> </a:t>
                      </a:r>
                      <a:r>
                        <a:rPr lang="de-DE" sz="1400" i="0" baseline="0" dirty="0" err="1" smtClean="0"/>
                        <a:t>point</a:t>
                      </a:r>
                      <a:r>
                        <a:rPr lang="de-DE" sz="1400" i="0" baseline="0" dirty="0" smtClean="0"/>
                        <a:t> type – </a:t>
                      </a:r>
                      <a:r>
                        <a:rPr lang="de-DE" sz="1400" i="0" baseline="0" dirty="0" err="1" smtClean="0"/>
                        <a:t>usually</a:t>
                      </a:r>
                      <a:r>
                        <a:rPr lang="de-DE" sz="1400" i="0" baseline="0" dirty="0" smtClean="0"/>
                        <a:t> IEEE 754 double </a:t>
                      </a:r>
                      <a:r>
                        <a:rPr lang="de-DE" sz="1400" i="0" baseline="0" dirty="0" err="1" smtClean="0"/>
                        <a:t>prec</a:t>
                      </a:r>
                      <a:r>
                        <a:rPr lang="de-DE" sz="1400" i="0" baseline="0" dirty="0" smtClean="0"/>
                        <a:t>. Format</a:t>
                      </a:r>
                      <a:endParaRPr lang="de-DE" sz="1400" i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long</a:t>
                      </a:r>
                      <a:r>
                        <a:rPr lang="de-DE" sz="1400" dirty="0" smtClean="0"/>
                        <a:t> double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i="0" dirty="0" smtClean="0"/>
                        <a:t>Extended </a:t>
                      </a:r>
                      <a:r>
                        <a:rPr lang="de-DE" sz="1400" i="0" dirty="0" err="1" smtClean="0"/>
                        <a:t>precision</a:t>
                      </a:r>
                      <a:r>
                        <a:rPr lang="de-DE" sz="1400" i="0" dirty="0" smtClean="0"/>
                        <a:t> </a:t>
                      </a:r>
                      <a:r>
                        <a:rPr lang="de-DE" sz="1400" i="0" dirty="0" err="1" smtClean="0"/>
                        <a:t>floating</a:t>
                      </a:r>
                      <a:r>
                        <a:rPr lang="de-DE" sz="1400" i="0" dirty="0" smtClean="0"/>
                        <a:t> </a:t>
                      </a:r>
                      <a:r>
                        <a:rPr lang="de-DE" sz="1400" i="0" dirty="0" err="1" smtClean="0"/>
                        <a:t>point</a:t>
                      </a:r>
                      <a:r>
                        <a:rPr lang="de-DE" sz="1400" i="0" dirty="0" smtClean="0"/>
                        <a:t> </a:t>
                      </a:r>
                      <a:r>
                        <a:rPr lang="de-DE" sz="1400" i="0" dirty="0" err="1" smtClean="0"/>
                        <a:t>format</a:t>
                      </a:r>
                      <a:r>
                        <a:rPr lang="de-DE" sz="1400" i="0" dirty="0" smtClean="0"/>
                        <a:t> – not </a:t>
                      </a:r>
                      <a:r>
                        <a:rPr lang="de-DE" sz="1400" i="0" dirty="0" err="1" smtClean="0"/>
                        <a:t>necessarily</a:t>
                      </a:r>
                      <a:r>
                        <a:rPr lang="de-DE" sz="1400" i="0" dirty="0" smtClean="0"/>
                        <a:t> IEEE </a:t>
                      </a:r>
                      <a:r>
                        <a:rPr lang="de-DE" sz="1400" i="0" dirty="0" err="1" smtClean="0"/>
                        <a:t>format</a:t>
                      </a:r>
                      <a:endParaRPr lang="de-DE" sz="1400" i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791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Integral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specified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actual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endParaRPr lang="de-DE" dirty="0"/>
          </a:p>
          <a:p>
            <a:r>
              <a:rPr lang="de-DE" dirty="0" err="1"/>
              <a:t>r</a:t>
            </a:r>
            <a:r>
              <a:rPr lang="de-DE" dirty="0" err="1" smtClean="0"/>
              <a:t>ange</a:t>
            </a:r>
            <a:r>
              <a:rPr lang="de-DE" dirty="0" smtClean="0"/>
              <a:t> </a:t>
            </a:r>
            <a:r>
              <a:rPr lang="de-DE" dirty="0" err="1" smtClean="0"/>
              <a:t>macros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also </a:t>
            </a:r>
            <a:r>
              <a:rPr lang="de-DE" dirty="0" err="1" smtClean="0"/>
              <a:t>defined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INT</a:t>
            </a:r>
            <a:r>
              <a:rPr lang="de-DE" b="1" i="1" dirty="0"/>
              <a:t>8</a:t>
            </a:r>
            <a:r>
              <a:rPr lang="de-DE" dirty="0" smtClean="0"/>
              <a:t>_MIN – INT</a:t>
            </a:r>
            <a:r>
              <a:rPr lang="de-DE" b="1" i="1" dirty="0" smtClean="0"/>
              <a:t>8</a:t>
            </a:r>
            <a:r>
              <a:rPr lang="de-DE" dirty="0" smtClean="0"/>
              <a:t>_MAX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11/5/2013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9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stdint.h</a:t>
            </a:r>
            <a:r>
              <a:rPr lang="de-DE" dirty="0" smtClean="0"/>
              <a:t> / </a:t>
            </a:r>
            <a:r>
              <a:rPr lang="de-DE" dirty="0" err="1" smtClean="0"/>
              <a:t>inttypes.h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295208"/>
              </p:ext>
            </p:extLst>
          </p:nvPr>
        </p:nvGraphicFramePr>
        <p:xfrm>
          <a:off x="381000" y="3810000"/>
          <a:ext cx="85344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4648200"/>
              </a:tblGrid>
              <a:tr h="266700">
                <a:tc>
                  <a:txBody>
                    <a:bodyPr/>
                    <a:lstStyle/>
                    <a:p>
                      <a:r>
                        <a:rPr lang="de-DE" dirty="0" smtClean="0"/>
                        <a:t>Type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Size in </a:t>
                      </a:r>
                      <a:r>
                        <a:rPr lang="de-DE" dirty="0" err="1" smtClean="0"/>
                        <a:t>bytes</a:t>
                      </a:r>
                      <a:endParaRPr lang="de-DE" dirty="0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de-DE" dirty="0" smtClean="0"/>
                        <a:t>uint8_t,</a:t>
                      </a:r>
                      <a:r>
                        <a:rPr lang="de-DE" baseline="0" dirty="0" smtClean="0"/>
                        <a:t> int8_t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de-DE" dirty="0" smtClean="0"/>
                        <a:t>uint16_t, int16_t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de-DE" dirty="0" smtClean="0"/>
                        <a:t>uint32_t, int32_t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de-DE" dirty="0" smtClean="0"/>
                        <a:t>uint64_t, int64_t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8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131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Jes9ttBlkCuI_Kjkw8l9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Jes9ttBlkCuI_Kjkw8l9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Jes9ttBlkCuI_Kjkw8l9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1942</Words>
  <Application>Microsoft Office PowerPoint</Application>
  <PresentationFormat>On-screen Show (4:3)</PresentationFormat>
  <Paragraphs>453</Paragraphs>
  <Slides>20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C-Programming  Refresher</vt:lpstr>
      <vt:lpstr>C Language</vt:lpstr>
      <vt:lpstr>Hello C</vt:lpstr>
      <vt:lpstr>If/else and arguments</vt:lpstr>
      <vt:lpstr>Loops - for</vt:lpstr>
      <vt:lpstr>while</vt:lpstr>
      <vt:lpstr>Functions</vt:lpstr>
      <vt:lpstr>Builtin Types</vt:lpstr>
      <vt:lpstr>stdint.h / inttypes.h</vt:lpstr>
      <vt:lpstr>Type Overflow</vt:lpstr>
      <vt:lpstr>Casting</vt:lpstr>
      <vt:lpstr>Pointers</vt:lpstr>
      <vt:lpstr>Pointers</vt:lpstr>
      <vt:lpstr>Arrays</vt:lpstr>
      <vt:lpstr>Enums / Structs</vt:lpstr>
      <vt:lpstr>Switch statement</vt:lpstr>
      <vt:lpstr>Structs</vt:lpstr>
      <vt:lpstr>Bitwise Operations</vt:lpstr>
      <vt:lpstr>Bit Twiddling Examples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huangk</dc:creator>
  <cp:lastModifiedBy>Hardik Shah</cp:lastModifiedBy>
  <cp:revision>545</cp:revision>
  <dcterms:created xsi:type="dcterms:W3CDTF">2006-08-16T00:00:00Z</dcterms:created>
  <dcterms:modified xsi:type="dcterms:W3CDTF">2013-11-05T12:48:48Z</dcterms:modified>
</cp:coreProperties>
</file>